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7" r:id="rId3"/>
    <p:sldId id="259" r:id="rId4"/>
    <p:sldId id="270" r:id="rId5"/>
    <p:sldId id="262" r:id="rId6"/>
    <p:sldId id="271" r:id="rId7"/>
    <p:sldId id="272" r:id="rId8"/>
    <p:sldId id="273" r:id="rId9"/>
    <p:sldId id="274" r:id="rId10"/>
    <p:sldId id="269" r:id="rId1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0000FF"/>
    <a:srgbClr val="AC54A6"/>
    <a:srgbClr val="339966"/>
    <a:srgbClr val="FF99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4600" autoAdjust="0"/>
  </p:normalViewPr>
  <p:slideViewPr>
    <p:cSldViewPr>
      <p:cViewPr varScale="1">
        <p:scale>
          <a:sx n="111" d="100"/>
          <a:sy n="11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68844172256248"/>
          <c:y val="0.52341258644845312"/>
          <c:w val="0.24512941090696996"/>
          <c:h val="0.445721054281707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795-4491-9444-48DD701200D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95-4491-9444-48DD701200D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95-4491-9444-48DD701200DC}"/>
              </c:ext>
            </c:extLst>
          </c:dPt>
          <c:dPt>
            <c:idx val="3"/>
            <c:bubble3D val="0"/>
            <c:spPr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795-4491-9444-48DD701200DC}"/>
              </c:ext>
            </c:extLst>
          </c:dPt>
          <c:dPt>
            <c:idx val="4"/>
            <c:bubble3D val="0"/>
            <c:spPr>
              <a:solidFill>
                <a:srgbClr val="00CC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95-4491-9444-48DD701200D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A38-4325-8C24-F5BC21CA46CD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C911-417A-B6C0-5019AE80CB4F}"/>
              </c:ext>
            </c:extLst>
          </c:dPt>
          <c:dLbls>
            <c:dLbl>
              <c:idx val="0"/>
              <c:layout>
                <c:manualLayout>
                  <c:x val="-6.4198745990084571E-2"/>
                  <c:y val="8.1358420492961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147 чел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95-4491-9444-48DD701200D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11 чел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95-4491-9444-48DD701200D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</a:t>
                    </a:r>
                    <a:r>
                      <a:rPr lang="ru-RU" baseline="0" dirty="0" smtClean="0"/>
                      <a:t> чел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95-4491-9444-48DD701200DC}"/>
                </c:ext>
              </c:extLst>
            </c:dLbl>
            <c:dLbl>
              <c:idx val="3"/>
              <c:layout>
                <c:manualLayout>
                  <c:x val="-2.7095120054437639E-2"/>
                  <c:y val="-3.46892011998667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95-4491-9444-48DD701200D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62 чел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95-4491-9444-48DD701200DC}"/>
                </c:ext>
              </c:extLst>
            </c:dLbl>
            <c:dLbl>
              <c:idx val="5"/>
              <c:layout>
                <c:manualLayout>
                  <c:x val="-1.5908185087975115E-2"/>
                  <c:y val="-5.05085878961007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 чел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A38-4325-8C24-F5BC21CA46CD}"/>
                </c:ext>
              </c:extLst>
            </c:dLbl>
            <c:dLbl>
              <c:idx val="6"/>
              <c:layout>
                <c:manualLayout>
                  <c:x val="9.5829930980849617E-2"/>
                  <c:y val="-1.87298633485169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335 чел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911-417A-B6C0-5019AE80C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повышение квалификации в рамках государственного заказа</c:v>
                </c:pt>
                <c:pt idx="1">
                  <c:v>профессиональная переподготовка в рамках государственного заказа</c:v>
                </c:pt>
                <c:pt idx="2">
                  <c:v>повышение квалификации за счет средств исполнительных органов</c:v>
                </c:pt>
                <c:pt idx="3">
                  <c:v>профессиональная переподготовка за счет средств исполнительных органов</c:v>
                </c:pt>
                <c:pt idx="4">
                  <c:v>повышении квалификации на основании государственного образовательного сертификата на дополнительное профессиональное образование</c:v>
                </c:pt>
                <c:pt idx="5">
                  <c:v>участие в иных мероприятиях профессионального развития в рамках государственного заказа и за счет средств исполнительных органов</c:v>
                </c:pt>
                <c:pt idx="6">
                  <c:v>участие в иных мероприятиях профессионального развития безвозмездно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147</c:v>
                </c:pt>
                <c:pt idx="1">
                  <c:v>11</c:v>
                </c:pt>
                <c:pt idx="2">
                  <c:v>69</c:v>
                </c:pt>
                <c:pt idx="3">
                  <c:v>7</c:v>
                </c:pt>
                <c:pt idx="4">
                  <c:v>62</c:v>
                </c:pt>
                <c:pt idx="5">
                  <c:v>29</c:v>
                </c:pt>
                <c:pt idx="6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5-4491-9444-48DD701200D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445853990473406E-2"/>
          <c:y val="1.6836195965366927E-2"/>
          <c:w val="0.98155414600952662"/>
          <c:h val="0.52598084339835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4F9DE68D-62A5-4253-AFBE-7EEB7A5EC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1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*</a:t>
            </a:r>
            <a:endParaRPr lang="ru-RU" altLang="ru-RU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07/16/96</a:t>
            </a:r>
            <a:endParaRPr lang="ru-RU" altLang="ru-RU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*</a:t>
            </a:r>
            <a:endParaRPr lang="ru-RU" altLang="ru-RU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##</a:t>
            </a:r>
            <a:endParaRPr lang="ru-RU" altLang="ru-RU" sz="1200" i="0"/>
          </a:p>
        </p:txBody>
      </p:sp>
    </p:spTree>
    <p:extLst>
      <p:ext uri="{BB962C8B-B14F-4D97-AF65-F5344CB8AC3E}">
        <p14:creationId xmlns:p14="http://schemas.microsoft.com/office/powerpoint/2010/main" val="17465040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0-19AF-4474-98BB-B6F0861784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17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4102-6FA3-4656-BE84-F5C7DB0057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D5C6-1561-4FCB-BDEE-E99F9FDAE8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20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DE11-E743-4DEE-B30F-715A8096D1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96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45AC-0A96-48AF-B1AA-E0E8704BD6D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9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F8A5-A15F-4658-8005-7FE7BA7329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455C-DF68-4B1B-8774-79FE53E106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15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A6E6-F453-42AA-9BDF-937B1DCC87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9C91-DA90-4F7D-8E1A-48795B3EA4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8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C3DE-9505-4746-AFB9-487518C4D1A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02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89D-D3C1-4820-9D2B-DCBDA22F48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25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5B95-E65D-4CD2-B246-1742771FCC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19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453336"/>
            <a:ext cx="8171185" cy="216022"/>
          </a:xfrm>
        </p:spPr>
        <p:txBody>
          <a:bodyPr>
            <a:normAutofit fontScale="90000"/>
          </a:bodyPr>
          <a:lstStyle/>
          <a:p>
            <a:r>
              <a:rPr lang="ru-RU" sz="900" b="0" cap="none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</a:t>
            </a:r>
            <a:r>
              <a:rPr lang="ru-RU" sz="900" b="0" cap="none" spc="-5" dirty="0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lang="ru-RU" sz="900" b="0" cap="none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убернатора </a:t>
            </a:r>
            <a:r>
              <a:rPr lang="ru-RU" sz="900" b="0" cap="none" spc="-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lang="ru-RU" sz="900" b="0" cap="none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страханской </a:t>
            </a:r>
            <a:r>
              <a:rPr lang="ru-RU" sz="900" b="0" cap="none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0" cap="none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области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99" y="260649"/>
            <a:ext cx="7523113" cy="10801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</a:t>
            </a:r>
            <a:r>
              <a:rPr lang="ru-RU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гражданских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 </a:t>
            </a:r>
            <a:r>
              <a:rPr lang="ru-RU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 области в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AC54A6"/>
              </a:solidFill>
            </a:endParaRPr>
          </a:p>
        </p:txBody>
      </p:sp>
      <p:pic>
        <p:nvPicPr>
          <p:cNvPr id="4" name="Picture 2" descr="C:\Users\ssarbalaeva.ASTROBL\Downloads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57763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arbalaeva.ASTROBL\Desktop\k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41764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412776"/>
            <a:ext cx="4470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Профессиональное развитие</a:t>
            </a:r>
          </a:p>
          <a:p>
            <a:r>
              <a:rPr lang="ru-RU" dirty="0">
                <a:solidFill>
                  <a:srgbClr val="C00000"/>
                </a:solidFill>
              </a:rPr>
              <a:t>г</a:t>
            </a:r>
            <a:r>
              <a:rPr lang="ru-RU" dirty="0" smtClean="0">
                <a:solidFill>
                  <a:srgbClr val="C00000"/>
                </a:solidFill>
              </a:rPr>
              <a:t>осударственных гражданских служащих Астраханской области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558503"/>
          </a:xfrm>
        </p:spPr>
        <p:txBody>
          <a:bodyPr/>
          <a:lstStyle/>
          <a:p>
            <a:pPr marL="462280" algn="ctr">
              <a:lnSpc>
                <a:spcPct val="100000"/>
              </a:lnSpc>
            </a:pP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Образовательные организации, в которых прошли обучение государственные</a:t>
            </a:r>
            <a:r>
              <a:rPr lang="ru-RU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гражданские служащие Астраханской</a:t>
            </a:r>
            <a:r>
              <a:rPr lang="ru-RU" sz="2000" b="1" spc="15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области: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2001" name="Picture 17" descr="https://manucan.ru/wp-content/uploads/2018/09/%D0%A0%D0%B0%D0%BD%D1%85%D0%B8%D0%B3%D1%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22" y="1640813"/>
            <a:ext cx="1847403" cy="19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5" name="Picture 21" descr="http://uni-sco.org/images/univer/big/p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2268"/>
            <a:ext cx="1624140" cy="1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</a:t>
            </a:r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сти</a:t>
            </a:r>
            <a:endParaRPr lang="ru-RU" altLang="ru-RU" sz="1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AutoShape 2" descr="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un9-51.userapi.com/impf/ahWhfOIQIzl7_JZuZstw0_gWSFyMUd8edGxG2w/KjFgqQSXbsc.jpg?size=604x604&amp;quality=95&amp;sign=b6c06a9cc9f098fb8ec6efed97fd6ce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" y="1045491"/>
            <a:ext cx="3556124" cy="32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.userapi.com/s/v1/if1/q8IKFgycWDQ3R4w8z_9M_ZzXcDz1Sw8_1hAr1hgiSurxqM7KBsK7RRunnAf_RERVRwSJ7Ru3.jpg?size=604x310&amp;quality=9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38" y="4255323"/>
            <a:ext cx="2520281" cy="14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un9-1.userapi.com/impg/NbIqQiSZti7QAEAUpFvaCuWhTauUaDzBnAd6Ug/og6_7TIDuTw.jpg?size=800x800&amp;quality=95&amp;sign=7c026637140f7bd3f2fa2ba79ba731f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72" y="4193156"/>
            <a:ext cx="1944216" cy="15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4612427"/>
            <a:ext cx="2019300" cy="8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4"/>
            <a:ext cx="7793037" cy="1342478"/>
          </a:xfrm>
          <a:noFill/>
          <a:ln/>
        </p:spPr>
        <p:txBody>
          <a:bodyPr lIns="92075" tIns="46037" rIns="92075" bIns="46037" anchor="ctr">
            <a:normAutofit fontScale="90000"/>
          </a:bodyPr>
          <a:lstStyle/>
          <a:p>
            <a:r>
              <a:rPr lang="ru-RU" b="1" spc="-5" dirty="0" smtClean="0">
                <a:latin typeface="Times New Roman"/>
                <a:cs typeface="Times New Roman"/>
              </a:rPr>
              <a:t/>
            </a:r>
            <a:br>
              <a:rPr lang="ru-RU" b="1" spc="-5" dirty="0" smtClean="0">
                <a:latin typeface="Times New Roman"/>
                <a:cs typeface="Times New Roman"/>
              </a:rPr>
            </a:br>
            <a:r>
              <a:rPr lang="ru-RU" sz="31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Законодательная</a:t>
            </a:r>
            <a:r>
              <a:rPr lang="ru-RU" sz="3100" b="1" spc="-5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1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база:</a:t>
            </a:r>
            <a:r>
              <a:rPr lang="ru-RU" sz="3100" dirty="0" smtClean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lang="ru-RU" altLang="ru-RU" sz="3100" dirty="0">
              <a:solidFill>
                <a:schemeClr val="tx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00808"/>
            <a:ext cx="8928992" cy="5040560"/>
          </a:xfrm>
          <a:noFill/>
          <a:ln/>
        </p:spPr>
        <p:txBody>
          <a:bodyPr lIns="182562" tIns="46037" rIns="182562" bIns="46037">
            <a:normAutofit fontScale="77500" lnSpcReduction="20000"/>
          </a:bodyPr>
          <a:lstStyle/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endParaRPr lang="ru-RU" sz="130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Указ Президента Российской Федерации от 21.02.2019 </a:t>
            </a:r>
            <a:r>
              <a:rPr lang="ru-RU" sz="1400" dirty="0">
                <a:solidFill>
                  <a:srgbClr val="C00000"/>
                </a:solidFill>
                <a:latin typeface="Times New Roman"/>
                <a:cs typeface="Times New Roman"/>
              </a:rPr>
              <a:t>№ 68 «О профессиональном развитии государственных гражданских служащих Российской Федерации»;</a:t>
            </a:r>
            <a:endParaRPr lang="ru-RU" sz="140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Закон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Астраханской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области от 0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9.09.2005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№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48/2005-ОЗ «О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государственной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гражданской службе Астраханской  области»;</a:t>
            </a:r>
          </a:p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Постановление Правительства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Астраханской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области от 30.01.2020 № 21-П «О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Порядке формирования и утверждения показателей дополнительного профессионального образования государственных гражданских служащих Астраханской области на основании государственных образовательных сертификатов на дополнительное профессиональное образование, а также организации и финансирования обучения государственных гражданских служащих Астраханской области на основании государственных образовательных сертификатов на дополнительное профессиональное образование на очередной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год»;</a:t>
            </a:r>
            <a:endParaRPr lang="ru-RU" sz="140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2575" marR="7620" indent="-269875" algn="just">
              <a:buFont typeface="Symbol"/>
              <a:buChar char=""/>
              <a:tabLst>
                <a:tab pos="283210" algn="l"/>
              </a:tabLst>
            </a:pP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Постановление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Губернатора Астраханской области от 03.07.2020 № 79 «О Порядке реализации и финансового обеспечения мероприятий по профессиональному развитию государственных гражданских служащих Астраханской области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»;</a:t>
            </a:r>
            <a:endParaRPr lang="ru-RU" sz="140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90195" marR="7620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Постановление Губернатора Астраханской области </a:t>
            </a:r>
            <a:r>
              <a:rPr lang="ru-RU" sz="1400" dirty="0">
                <a:solidFill>
                  <a:srgbClr val="C00000"/>
                </a:solidFill>
                <a:latin typeface="Times New Roman"/>
                <a:cs typeface="Times New Roman"/>
              </a:rPr>
              <a:t>от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20.04.2012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№</a:t>
            </a:r>
            <a:r>
              <a:rPr lang="ru-RU" sz="1400" spc="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144 «О Порядке контроля за реализацией мероприятий по профессиональному развитию государственных гражданских служащих Астраханской области, замещающих должности государственной гражданской службы Астраханской области в исполнительных органах государственной власти Астраханской области, а также учета указанных государственных гражданских служащих Астраханской области, участвовавших в мероприятиях по профессиональному развитию»;</a:t>
            </a:r>
          </a:p>
          <a:p>
            <a:pPr marL="290195" marR="7620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Астраханской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от 04.03.2014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76-Пр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экономических нормативах стоимости образовательных услуг по дополнительному профессиональному образованию государственных гражданских служащих Астраханской области»;</a:t>
            </a:r>
            <a:endParaRPr lang="ru-RU" sz="140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90195" marR="6985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Распоряжение Правительства Астраханской области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07.06.2024 № 206-Пр «О государственном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заказе на мероприятия по профессиональному образованию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государственных гражданских служащих Астраханской  области на 2024 год»;</a:t>
            </a:r>
          </a:p>
          <a:p>
            <a:pPr marL="290195" marR="5080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Распоряжение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равительства Астраханской области 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07.06.2024</a:t>
            </a:r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№</a:t>
            </a:r>
            <a:r>
              <a:rPr lang="ru-RU" sz="1400" spc="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207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-Пр «О показателях дополнительного профессионального образования государственных гражданских служащих Астраханской области на основании государственных образовательных сертификатов на дополнительное профессиональное образование на 2024 год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»;</a:t>
            </a:r>
          </a:p>
          <a:p>
            <a:pPr marL="290195" marR="5080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Постановление Правительства Астраханской области от 08.09.2023 № 525-П «О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государственной программе «Повышение кадрового потенциала органов государственной власти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Астраханской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области, государственных органов Астраханской области и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органов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местного самоуправления муниципальных образований </a:t>
            </a:r>
            <a:r>
              <a:rPr lang="ru-RU" sz="1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Астраханской </a:t>
            </a:r>
            <a:r>
              <a:rPr lang="ru-RU"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области» </a:t>
            </a:r>
            <a:endParaRPr lang="ru-RU" sz="1400" spc="-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90195" marR="5080" indent="-229235" algn="just">
              <a:lnSpc>
                <a:spcPts val="1610"/>
              </a:lnSpc>
              <a:buFont typeface="Symbol"/>
              <a:buChar char=""/>
              <a:tabLst>
                <a:tab pos="290830" algn="l"/>
              </a:tabLst>
            </a:pPr>
            <a:endParaRPr lang="ru-RU" sz="1300" spc="-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altLang="ru-RU" sz="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800" spc="-5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100" spc="-5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1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1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1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1584176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2696"/>
            <a:ext cx="7793037" cy="720080"/>
          </a:xfrm>
          <a:noFill/>
          <a:ln/>
        </p:spPr>
        <p:txBody>
          <a:bodyPr lIns="92075" tIns="46037" rIns="92075" bIns="46037" anchor="ctr">
            <a:normAutofit fontScale="90000"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Задачи обучения государственных гражданских служащих Астраханской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области:</a:t>
            </a:r>
            <a:r>
              <a:rPr lang="ru-RU" dirty="0" smtClean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6" name="object 7"/>
          <p:cNvSpPr txBox="1"/>
          <p:nvPr/>
        </p:nvSpPr>
        <p:spPr>
          <a:xfrm>
            <a:off x="323528" y="1886583"/>
            <a:ext cx="3987920" cy="10259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R="724535" algn="ctr">
              <a:lnSpc>
                <a:spcPts val="1610"/>
              </a:lnSpc>
            </a:pPr>
            <a:r>
              <a:rPr lang="ru-RU" sz="1400" dirty="0">
                <a:latin typeface="Calibri"/>
                <a:cs typeface="Calibri"/>
              </a:rPr>
              <a:t> </a:t>
            </a:r>
            <a:r>
              <a:rPr lang="ru-RU" sz="1400" b="1" dirty="0" smtClean="0">
                <a:latin typeface="Calibri"/>
                <a:cs typeface="Calibri"/>
              </a:rPr>
              <a:t>Совершенствование знаний   государственных гражданских служащих или получения ими дополнительных знаний для выполнения нового вида профессиональной деятельности 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4952290" y="1852292"/>
            <a:ext cx="3689604" cy="1051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5170476" y="1970250"/>
            <a:ext cx="32264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</a:pPr>
            <a:r>
              <a:rPr sz="1400" b="1" dirty="0">
                <a:latin typeface="Calibri"/>
                <a:cs typeface="Calibri"/>
              </a:rPr>
              <a:t>Формирование </a:t>
            </a:r>
            <a:r>
              <a:rPr sz="1400" b="1" spc="-5" dirty="0">
                <a:latin typeface="Calibri"/>
                <a:cs typeface="Calibri"/>
              </a:rPr>
              <a:t>системы </a:t>
            </a:r>
            <a:r>
              <a:rPr sz="1400" b="1" dirty="0">
                <a:latin typeface="Calibri"/>
                <a:cs typeface="Calibri"/>
              </a:rPr>
              <a:t>непрерывного  образования, повышение мотивации  </a:t>
            </a:r>
            <a:r>
              <a:rPr sz="1400" b="1" spc="-5" dirty="0">
                <a:latin typeface="Calibri"/>
                <a:cs typeface="Calibri"/>
              </a:rPr>
              <a:t>государственных </a:t>
            </a:r>
            <a:r>
              <a:rPr sz="1400" b="1" dirty="0">
                <a:latin typeface="Calibri"/>
                <a:cs typeface="Calibri"/>
              </a:rPr>
              <a:t>гражданских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служащих  </a:t>
            </a:r>
            <a:r>
              <a:rPr sz="1400" b="1" dirty="0">
                <a:latin typeface="Calibri"/>
                <a:cs typeface="Calibri"/>
              </a:rPr>
              <a:t>для </a:t>
            </a:r>
            <a:r>
              <a:rPr sz="1400" b="1" spc="-5" dirty="0">
                <a:latin typeface="Calibri"/>
                <a:cs typeface="Calibri"/>
              </a:rPr>
              <a:t>самостоятельного получения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занний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6839764" y="2882136"/>
            <a:ext cx="338327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5014328" y="3540503"/>
            <a:ext cx="3627565" cy="1078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 txBox="1"/>
          <p:nvPr/>
        </p:nvSpPr>
        <p:spPr>
          <a:xfrm>
            <a:off x="5339640" y="3763770"/>
            <a:ext cx="324167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ts val="1540"/>
              </a:lnSpc>
            </a:pPr>
            <a:r>
              <a:rPr sz="1400" b="1" dirty="0">
                <a:latin typeface="Calibri"/>
                <a:cs typeface="Calibri"/>
              </a:rPr>
              <a:t>Освоение актуальных изменений в  конкретных вопросах</a:t>
            </a:r>
            <a:r>
              <a:rPr sz="1400" b="1" spc="-1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профессиональной  </a:t>
            </a:r>
            <a:r>
              <a:rPr sz="1400" b="1" spc="-5" dirty="0">
                <a:latin typeface="Calibri"/>
                <a:cs typeface="Calibri"/>
              </a:rPr>
              <a:t>деятельности </a:t>
            </a:r>
            <a:r>
              <a:rPr sz="1400" b="1" dirty="0">
                <a:latin typeface="Calibri"/>
                <a:cs typeface="Calibri"/>
              </a:rPr>
              <a:t>гражданских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служащих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3223311" y="4350814"/>
            <a:ext cx="3982212" cy="224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381869" y="5022340"/>
            <a:ext cx="3945632" cy="12287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 txBox="1"/>
          <p:nvPr/>
        </p:nvSpPr>
        <p:spPr>
          <a:xfrm>
            <a:off x="4620629" y="5431407"/>
            <a:ext cx="3632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9885" algn="l"/>
              </a:tabLst>
            </a:pPr>
            <a:r>
              <a:rPr sz="1400" u="sng" dirty="0"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51057" y="5159956"/>
            <a:ext cx="3404870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91700"/>
              </a:lnSpc>
            </a:pPr>
            <a:r>
              <a:rPr sz="1400" b="1" spc="-5" dirty="0">
                <a:latin typeface="Calibri"/>
                <a:cs typeface="Calibri"/>
              </a:rPr>
              <a:t>Комплексное </a:t>
            </a:r>
            <a:r>
              <a:rPr sz="1400" b="1" dirty="0">
                <a:latin typeface="Calibri"/>
                <a:cs typeface="Calibri"/>
              </a:rPr>
              <a:t>обновления знаний  гражданских </a:t>
            </a:r>
            <a:r>
              <a:rPr sz="1400" b="1" spc="-5" dirty="0">
                <a:latin typeface="Calibri"/>
                <a:cs typeface="Calibri"/>
              </a:rPr>
              <a:t>служащих </a:t>
            </a:r>
            <a:r>
              <a:rPr sz="1400" b="1" dirty="0">
                <a:latin typeface="Calibri"/>
                <a:cs typeface="Calibri"/>
              </a:rPr>
              <a:t>по </a:t>
            </a:r>
            <a:r>
              <a:rPr sz="1400" b="1" spc="-5" dirty="0">
                <a:latin typeface="Calibri"/>
                <a:cs typeface="Calibri"/>
              </a:rPr>
              <a:t>ряду </a:t>
            </a:r>
            <a:r>
              <a:rPr sz="1400" b="1" dirty="0">
                <a:latin typeface="Calibri"/>
                <a:cs typeface="Calibri"/>
              </a:rPr>
              <a:t>вопросов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  </a:t>
            </a:r>
            <a:r>
              <a:rPr sz="1400" b="1" spc="-5" dirty="0">
                <a:latin typeface="Calibri"/>
                <a:cs typeface="Calibri"/>
              </a:rPr>
              <a:t>установленной </a:t>
            </a:r>
            <a:r>
              <a:rPr sz="1400" b="1" dirty="0">
                <a:latin typeface="Calibri"/>
                <a:cs typeface="Calibri"/>
              </a:rPr>
              <a:t>сфере профессиональной  </a:t>
            </a:r>
            <a:r>
              <a:rPr sz="1400" b="1" spc="-5" dirty="0">
                <a:latin typeface="Calibri"/>
                <a:cs typeface="Calibri"/>
              </a:rPr>
              <a:t>служебной деятельности </a:t>
            </a:r>
            <a:r>
              <a:rPr sz="1400" b="1" dirty="0">
                <a:latin typeface="Calibri"/>
                <a:cs typeface="Calibri"/>
              </a:rPr>
              <a:t>для решения  </a:t>
            </a:r>
            <a:r>
              <a:rPr sz="1400" b="1" spc="-5" dirty="0">
                <a:latin typeface="Calibri"/>
                <a:cs typeface="Calibri"/>
              </a:rPr>
              <a:t>соответствующих </a:t>
            </a:r>
            <a:r>
              <a:rPr sz="1400" b="1" dirty="0">
                <a:latin typeface="Calibri"/>
                <a:cs typeface="Calibri"/>
              </a:rPr>
              <a:t>профессиональных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задач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2249476" y="4550915"/>
            <a:ext cx="233172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395536" y="3490212"/>
            <a:ext cx="3915912" cy="10698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 txBox="1"/>
          <p:nvPr/>
        </p:nvSpPr>
        <p:spPr>
          <a:xfrm>
            <a:off x="948995" y="3727422"/>
            <a:ext cx="3034665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91500"/>
              </a:lnSpc>
            </a:pPr>
            <a:r>
              <a:rPr sz="1400" b="1" dirty="0">
                <a:latin typeface="Calibri"/>
                <a:cs typeface="Calibri"/>
              </a:rPr>
              <a:t>Повышение </a:t>
            </a:r>
            <a:r>
              <a:rPr sz="1400" b="1" spc="-5" dirty="0">
                <a:latin typeface="Calibri"/>
                <a:cs typeface="Calibri"/>
              </a:rPr>
              <a:t>кадрового </a:t>
            </a:r>
            <a:r>
              <a:rPr sz="1400" b="1" dirty="0">
                <a:latin typeface="Calibri"/>
                <a:cs typeface="Calibri"/>
              </a:rPr>
              <a:t>потенциала  </a:t>
            </a:r>
            <a:r>
              <a:rPr sz="1400" b="1" spc="-5" dirty="0">
                <a:latin typeface="Calibri"/>
                <a:cs typeface="Calibri"/>
              </a:rPr>
              <a:t>государственной гражданской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службы  </a:t>
            </a:r>
            <a:r>
              <a:rPr sz="1400" b="1" spc="-5" dirty="0">
                <a:latin typeface="Calibri"/>
                <a:cs typeface="Calibri"/>
              </a:rPr>
              <a:t>Астраханской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области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2524558" y="2171840"/>
            <a:ext cx="4855464" cy="3226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5023485" y="5010796"/>
            <a:ext cx="3634739" cy="12984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 txBox="1"/>
          <p:nvPr/>
        </p:nvSpPr>
        <p:spPr>
          <a:xfrm>
            <a:off x="5204334" y="5159956"/>
            <a:ext cx="340042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</a:pPr>
            <a:r>
              <a:rPr sz="1400" b="1" dirty="0">
                <a:latin typeface="Calibri"/>
                <a:cs typeface="Calibri"/>
              </a:rPr>
              <a:t>Повышение </a:t>
            </a:r>
            <a:r>
              <a:rPr sz="1400" b="1" spc="-5" dirty="0">
                <a:latin typeface="Calibri"/>
                <a:cs typeface="Calibri"/>
              </a:rPr>
              <a:t>престижа государственной  гражданской службы </a:t>
            </a:r>
            <a:r>
              <a:rPr sz="1400" b="1" dirty="0">
                <a:latin typeface="Calibri"/>
                <a:cs typeface="Calibri"/>
              </a:rPr>
              <a:t>за счет роста  профессионализма и </a:t>
            </a:r>
            <a:r>
              <a:rPr sz="1400" b="1" spc="-5" dirty="0">
                <a:latin typeface="Calibri"/>
                <a:cs typeface="Calibri"/>
              </a:rPr>
              <a:t>компетенции  государственного гражданского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служащего  Астраханской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области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1210162" y="2859924"/>
            <a:ext cx="4736592" cy="3993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2170482" y="2994150"/>
            <a:ext cx="635" cy="299720"/>
          </a:xfrm>
          <a:custGeom>
            <a:avLst/>
            <a:gdLst/>
            <a:ahLst/>
            <a:cxnLst/>
            <a:rect l="l" t="t" r="r" b="b"/>
            <a:pathLst>
              <a:path w="635" h="299719">
                <a:moveTo>
                  <a:pt x="0" y="0"/>
                </a:moveTo>
                <a:lnTo>
                  <a:pt x="635" y="29972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2169212" y="4721984"/>
            <a:ext cx="635" cy="300355"/>
          </a:xfrm>
          <a:custGeom>
            <a:avLst/>
            <a:gdLst/>
            <a:ahLst/>
            <a:cxnLst/>
            <a:rect l="l" t="t" r="r" b="b"/>
            <a:pathLst>
              <a:path w="635" h="300354">
                <a:moveTo>
                  <a:pt x="0" y="0"/>
                </a:moveTo>
                <a:lnTo>
                  <a:pt x="635" y="30035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6767881" y="2994150"/>
            <a:ext cx="635" cy="299720"/>
          </a:xfrm>
          <a:custGeom>
            <a:avLst/>
            <a:gdLst/>
            <a:ahLst/>
            <a:cxnLst/>
            <a:rect l="l" t="t" r="r" b="b"/>
            <a:pathLst>
              <a:path w="634" h="299719">
                <a:moveTo>
                  <a:pt x="634" y="0"/>
                </a:moveTo>
                <a:lnTo>
                  <a:pt x="0" y="2997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6768517" y="4721984"/>
            <a:ext cx="635" cy="300355"/>
          </a:xfrm>
          <a:custGeom>
            <a:avLst/>
            <a:gdLst/>
            <a:ahLst/>
            <a:cxnLst/>
            <a:rect l="l" t="t" r="r" b="b"/>
            <a:pathLst>
              <a:path w="634" h="300354">
                <a:moveTo>
                  <a:pt x="0" y="0"/>
                </a:moveTo>
                <a:lnTo>
                  <a:pt x="635" y="30035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355976" y="2132856"/>
            <a:ext cx="4462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93037" cy="1368152"/>
          </a:xfrm>
        </p:spPr>
        <p:txBody>
          <a:bodyPr>
            <a:normAutofit fontScale="90000"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-5" dirty="0" smtClean="0">
                <a:latin typeface="Times New Roman"/>
                <a:cs typeface="Times New Roman"/>
              </a:rPr>
              <a:t/>
            </a:r>
            <a:br>
              <a:rPr lang="ru-RU" sz="2000" b="1" spc="-5" dirty="0" smtClean="0">
                <a:latin typeface="Times New Roman"/>
                <a:cs typeface="Times New Roman"/>
              </a:rPr>
            </a:b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Требования </a:t>
            </a:r>
            <a:r>
              <a:rPr lang="ru-RU" sz="2000" b="1" spc="-5" dirty="0">
                <a:solidFill>
                  <a:schemeClr val="tx2"/>
                </a:solidFill>
                <a:latin typeface="Times New Roman"/>
                <a:cs typeface="Times New Roman"/>
              </a:rPr>
              <a:t>к образовательным программам повышения квалификации</a:t>
            </a:r>
            <a:r>
              <a:rPr lang="ru-RU" sz="2000" b="1" spc="1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государственных </a:t>
            </a: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гражданских </a:t>
            </a:r>
            <a:r>
              <a:rPr lang="ru-RU" sz="2000" b="1" spc="-5" dirty="0">
                <a:solidFill>
                  <a:schemeClr val="tx2"/>
                </a:solidFill>
                <a:latin typeface="Times New Roman"/>
                <a:cs typeface="Times New Roman"/>
              </a:rPr>
              <a:t>служащих Астраханской</a:t>
            </a:r>
            <a:r>
              <a:rPr lang="ru-RU" sz="2000" b="1" spc="2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chemeClr val="tx2"/>
                </a:solidFill>
                <a:latin typeface="Times New Roman"/>
                <a:cs typeface="Times New Roman"/>
              </a:rPr>
              <a:t>области:</a:t>
            </a:r>
            <a:r>
              <a:rPr lang="ru-RU" dirty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988840"/>
            <a:ext cx="8856983" cy="4143673"/>
          </a:xfrm>
        </p:spPr>
        <p:txBody>
          <a:bodyPr/>
          <a:lstStyle/>
          <a:p>
            <a:pPr marL="338455" marR="5080" indent="-228600" algn="just">
              <a:lnSpc>
                <a:spcPct val="110000"/>
              </a:lnSpc>
              <a:buFont typeface="Symbol"/>
              <a:buChar char=""/>
              <a:tabLst>
                <a:tab pos="339090" algn="l"/>
              </a:tabLst>
            </a:pP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Соответствие требованиям законодательства Российской Федерации и Астраханской 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области;</a:t>
            </a:r>
          </a:p>
          <a:p>
            <a:pPr marL="338455" marR="1022350" indent="-228600" algn="just">
              <a:lnSpc>
                <a:spcPct val="110000"/>
              </a:lnSpc>
              <a:spcBef>
                <a:spcPts val="145"/>
              </a:spcBef>
              <a:buFont typeface="Symbol"/>
              <a:buChar char=""/>
              <a:tabLst>
                <a:tab pos="339090" algn="l"/>
              </a:tabLst>
            </a:pP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Сбалансированность теоретических основ и практики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их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применения </a:t>
            </a:r>
            <a:r>
              <a:rPr lang="ru-RU" sz="16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 профессиональной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деятельности государственных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гражданских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служащих  Астраханской</a:t>
            </a:r>
            <a:r>
              <a:rPr lang="ru-RU"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области;</a:t>
            </a:r>
            <a:endParaRPr lang="ru-RU" sz="1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38455" marR="79375" indent="-228600" algn="just">
              <a:lnSpc>
                <a:spcPct val="110100"/>
              </a:lnSpc>
              <a:spcBef>
                <a:spcPts val="140"/>
              </a:spcBef>
              <a:buFont typeface="Symbol"/>
              <a:buChar char=""/>
              <a:tabLst>
                <a:tab pos="339090" algn="l"/>
              </a:tabLst>
            </a:pP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Обновление знаний и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совершенствований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навыков гражданских служащих в связи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с 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необходимостью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освоения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ими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новых </a:t>
            </a:r>
            <a:r>
              <a:rPr lang="ru-RU"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способов решения профессиональных</a:t>
            </a:r>
            <a:r>
              <a:rPr lang="ru-RU" sz="1600" spc="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задач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;</a:t>
            </a:r>
            <a:endParaRPr lang="ru-RU" sz="160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38455" marR="79375" indent="-228600" algn="just">
              <a:lnSpc>
                <a:spcPct val="110100"/>
              </a:lnSpc>
              <a:spcBef>
                <a:spcPts val="140"/>
              </a:spcBef>
              <a:buFont typeface="Symbol"/>
              <a:buChar char=""/>
              <a:tabLst>
                <a:tab pos="339090" algn="l"/>
              </a:tabLst>
            </a:pP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Организация учебного процесса на высоком учебно-методическом уровне с применением инновационных образовательных технологий и методик </a:t>
            </a:r>
            <a:r>
              <a:rPr lang="ru-RU" sz="1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обучения </a:t>
            </a: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с использованием активных форм учебного </a:t>
            </a:r>
            <a:r>
              <a:rPr lang="ru-RU" sz="1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процесса.</a:t>
            </a:r>
            <a:endParaRPr lang="ru-RU" sz="1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525344"/>
            <a:ext cx="777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9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000FF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9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bfmufa.ru/files/2018/04/opros_05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58" y="4446387"/>
            <a:ext cx="2251009" cy="1688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www.ufamama.ru/(F(F9D8AC5CD7F17D664CC5E3DDAF6F02A96D02D7C7FD7047093F48DFD1F5B4248FC7E073AE836EA6F7D05CDC816A64AEA8A254797D699206BF1279145C657C11EDA9819FD8DC3CA2F4186B1A1503CC1583))/Forum/getforumicon.ashx?icon=1200x630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electric-cloud.com/wp-content/uploads/2013/05/Compliance-Check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64" y="4345111"/>
            <a:ext cx="1890811" cy="18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организации государственными органами Астраханской области мероприятий по профессиональному развитию государственных гражданских служащих Астраханской области в 2024 году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551044" cy="2808313"/>
          </a:xfrm>
          <a:noFill/>
          <a:ln/>
        </p:spPr>
        <p:txBody>
          <a:bodyPr lIns="182562" tIns="46037" rIns="182562" bIns="46037"/>
          <a:lstStyle/>
          <a:p>
            <a:pPr marL="0" indent="0">
              <a:buNone/>
            </a:pP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реализация мероприятий по профессиональному развитию государственных </a:t>
            </a: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служащих </a:t>
            </a: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области </a:t>
            </a:r>
            <a:r>
              <a:rPr lang="ru-RU" sz="1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заказа на мероприятия по профессиональному развитию государственных гражданских служащих Астраханской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 </a:t>
            </a:r>
          </a:p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основании государственного образовательного сертификата на дополнительное профессиональное образование;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государственного органа, в котором государственный служащий Астраханской области замещает должность государственной гражданской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безвозмездной основе.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37893" name="Picture 5" descr="https://tutorials.com.ua/wp-content/uploads/2017/06/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437112"/>
            <a:ext cx="2456243" cy="182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област</a:t>
            </a:r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и</a:t>
            </a:r>
            <a:endParaRPr lang="ru-RU" altLang="ru-RU" sz="1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25700" y="116633"/>
            <a:ext cx="8318276" cy="1331787"/>
          </a:xfrm>
          <a:noFill/>
          <a:ln/>
        </p:spPr>
        <p:txBody>
          <a:bodyPr lIns="92075" tIns="46037" rIns="92075" bIns="46037" anchor="ctr">
            <a:normAutofit/>
          </a:bodyPr>
          <a:lstStyle/>
          <a:p>
            <a:r>
              <a:rPr lang="ru-RU" sz="16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Государственные гражданские служащие </a:t>
            </a:r>
            <a:r>
              <a:rPr lang="ru-RU" sz="16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 области </a:t>
            </a:r>
            <a:r>
              <a:rPr lang="ru-RU" sz="16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 приняли участие в мероприятиях профессионального развития в рамках государственного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заказа на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профессионального развития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и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на основании государственного образовательного сертификата на дополнительное профессиональное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образование </a:t>
            </a:r>
            <a:r>
              <a:rPr lang="ru-RU" sz="16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в 2024 году по следующим программам: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</a:t>
            </a:r>
            <a:r>
              <a:rPr lang="ru-RU" sz="1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сти</a:t>
            </a:r>
            <a:endParaRPr lang="ru-RU" altLang="ru-RU" sz="1000" dirty="0" smtClean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0855" y="3370059"/>
            <a:ext cx="255220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государственной гражданской службы (для гражданских служащих, впервые поступивших на гражданскую службу)»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478" y="2779469"/>
            <a:ext cx="251756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«Ключевые компетенции руководителей в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и органах местного самоуправления»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2299058" y="5350590"/>
            <a:ext cx="4536504" cy="1008112"/>
          </a:xfrm>
          <a:prstGeom prst="ellipse">
            <a:avLst/>
          </a:prstGeom>
          <a:solidFill>
            <a:srgbClr val="AC54A6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государственных гражданских служащих</a:t>
            </a:r>
          </a:p>
        </p:txBody>
      </p:sp>
      <p:sp>
        <p:nvSpPr>
          <p:cNvPr id="5" name="Стрелка вниз 4"/>
          <p:cNvSpPr/>
          <p:nvPr/>
        </p:nvSpPr>
        <p:spPr bwMode="auto">
          <a:xfrm rot="19559569">
            <a:off x="2373989" y="4779778"/>
            <a:ext cx="256004" cy="699676"/>
          </a:xfrm>
          <a:prstGeom prst="downArrow">
            <a:avLst/>
          </a:prstGeom>
          <a:solidFill>
            <a:srgbClr val="AC5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 rot="2012691">
            <a:off x="6499537" y="4846661"/>
            <a:ext cx="235881" cy="681603"/>
          </a:xfrm>
          <a:prstGeom prst="downArrow">
            <a:avLst/>
          </a:prstGeom>
          <a:solidFill>
            <a:srgbClr val="AC5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4451047" y="4788263"/>
            <a:ext cx="288032" cy="520864"/>
          </a:xfrm>
          <a:prstGeom prst="downArrow">
            <a:avLst/>
          </a:prstGeom>
          <a:solidFill>
            <a:srgbClr val="AC5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78" y="1713202"/>
            <a:ext cx="251756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профилактики и противодействия коррупции на государственной гражданской службе»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6206" y="1769219"/>
            <a:ext cx="2515421" cy="46166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«Государственное и муниципальное управление»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0856" y="1723482"/>
            <a:ext cx="255220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безопасность и охрана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(Основы государственной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экологического развития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Федерации)»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8470" y="3238382"/>
            <a:ext cx="251542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с персональными данными в органах государственной власти»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85285" y="4078613"/>
            <a:ext cx="252860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терроризма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843" y="3845736"/>
            <a:ext cx="2517566" cy="8309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личных помощников руководителей высшего звена. Основы профессионального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5285" y="2413288"/>
            <a:ext cx="255726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11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гражданских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Астраханской области,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24063" y="2520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1"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697578"/>
              </p:ext>
            </p:extLst>
          </p:nvPr>
        </p:nvGraphicFramePr>
        <p:xfrm>
          <a:off x="457200" y="1268760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542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786" y="476672"/>
            <a:ext cx="7793037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государственных гражданских служащих Астраханской области, принявших участие в иных мероприятиях по профессиональному развитию в 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государственных органов Астраханской области – 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человек;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безвозмездной основе – 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 человек.</a:t>
            </a:r>
            <a:endParaRPr lang="ru-RU" sz="2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://www.dagmintrud.ru/upload/iblock/730/730d1682cabfe5f2a6aef86432d8f0a7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avatars.mds.yandex.net/i?id=cd46d1bac6fec6e6d866d6601ad821c8350a6187-8253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572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для людей»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ФГБОУ ВО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академия народного хозяйства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службы при Президенте Российской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по программам повышения квалификации: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«Внедрение </a:t>
            </a:r>
            <a:r>
              <a:rPr lang="ru-RU" sz="2400" dirty="0" err="1" smtClean="0">
                <a:solidFill>
                  <a:srgbClr val="C00000"/>
                </a:solidFill>
              </a:rPr>
              <a:t>клиентоцентричности</a:t>
            </a:r>
            <a:r>
              <a:rPr lang="ru-RU" sz="2400" dirty="0" smtClean="0">
                <a:solidFill>
                  <a:srgbClr val="C00000"/>
                </a:solidFill>
              </a:rPr>
              <a:t>» – 8 чел.;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«Профессиональная </a:t>
            </a:r>
            <a:r>
              <a:rPr lang="ru-RU" sz="2400" dirty="0" err="1" smtClean="0">
                <a:solidFill>
                  <a:srgbClr val="C00000"/>
                </a:solidFill>
              </a:rPr>
              <a:t>клиентоцентричность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>
                <a:solidFill>
                  <a:srgbClr val="C00000"/>
                </a:solidFill>
              </a:rPr>
              <a:t>о</a:t>
            </a:r>
            <a:r>
              <a:rPr lang="ru-RU" sz="2400" dirty="0" smtClean="0">
                <a:solidFill>
                  <a:srgbClr val="C00000"/>
                </a:solidFill>
              </a:rPr>
              <a:t>сновы взаимодействия и коммуникации» – 90 чел.;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</a:rPr>
              <a:t>Клиентоцентричность</a:t>
            </a:r>
            <a:r>
              <a:rPr lang="ru-RU" sz="2400" dirty="0" smtClean="0">
                <a:solidFill>
                  <a:srgbClr val="C00000"/>
                </a:solidFill>
              </a:rPr>
              <a:t> в контрольно-надзорной деятельности» – 5 чел.;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</a:rPr>
              <a:t>Клиентоцентричность</a:t>
            </a:r>
            <a:r>
              <a:rPr lang="ru-RU" sz="2400" dirty="0" smtClean="0">
                <a:solidFill>
                  <a:srgbClr val="C00000"/>
                </a:solidFill>
              </a:rPr>
              <a:t> в кадровой работе» – 2 чел.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9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943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Tahoma</vt:lpstr>
      <vt:lpstr>Times New Roman</vt:lpstr>
      <vt:lpstr>Тема Office</vt:lpstr>
      <vt:lpstr>Управление государственной гражданской службы и кадров администрации Губернатора Астраханской  области </vt:lpstr>
      <vt:lpstr> Законодательная база: </vt:lpstr>
      <vt:lpstr>Задачи обучения государственных гражданских служащих Астраханской области:  </vt:lpstr>
      <vt:lpstr> Требования к образовательным программам повышения квалификации государственных гражданских служащих Астраханской области: </vt:lpstr>
      <vt:lpstr>Информация об организации государственными органами Астраханской области мероприятий по профессиональному развитию государственных гражданских служащих Астраханской области в 2024 году</vt:lpstr>
      <vt:lpstr>Государственные гражданские служащие Астраханской  области  приняли участие в мероприятиях профессионального развития в рамках государственного заказа на мероприятия профессионального развития и на основании государственного образовательного сертификата на дополнительное профессиональное образование в 2024 году по следующим программам:</vt:lpstr>
      <vt:lpstr>Количество государственных гражданских служащих Астраханской области, прошедших обучение в 2024 году </vt:lpstr>
      <vt:lpstr>Количество государственных гражданских служащих Астраханской области, принявших участие в иных мероприятиях по профессиональному развитию в  2024 году  </vt:lpstr>
      <vt:lpstr>В рамках федерального проекта «Государство для людей»   прошли обучение в ФГБОУ ВО «Российская академия народного хозяйства и государственной службы при Президенте Российской Федерации» по программам повышения квалификации: </vt:lpstr>
      <vt:lpstr>Образовательные организации, в которых прошли обучение государственные гражданские служащие Астраханской области: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государственной гражданской службы и кадров администрации Губернатора Астраханской  области</dc:title>
  <dc:creator>Крылова Анастасия Андреевна</dc:creator>
  <cp:lastModifiedBy>Угринов Евгений Александрович</cp:lastModifiedBy>
  <cp:revision>103</cp:revision>
  <cp:lastPrinted>2019-02-14T11:13:17Z</cp:lastPrinted>
  <dcterms:created xsi:type="dcterms:W3CDTF">2019-02-14T05:17:31Z</dcterms:created>
  <dcterms:modified xsi:type="dcterms:W3CDTF">2025-04-03T11:45:51Z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TC010130221049</vt:lpwstr>
  </property>
</Properties>
</file>