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E654-C1BD-4CD1-869D-3B2FE25A696A}" type="datetimeFigureOut">
              <a:rPr lang="ru-RU" smtClean="0"/>
              <a:t>01.02.2019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9D362-EDDF-434F-8833-9157084CB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070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E654-C1BD-4CD1-869D-3B2FE25A696A}" type="datetimeFigureOut">
              <a:rPr lang="ru-RU" smtClean="0"/>
              <a:t>01.02.2019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9D362-EDDF-434F-8833-9157084CB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497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E654-C1BD-4CD1-869D-3B2FE25A696A}" type="datetimeFigureOut">
              <a:rPr lang="ru-RU" smtClean="0"/>
              <a:t>01.02.2019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9D362-EDDF-434F-8833-9157084CB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6546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E654-C1BD-4CD1-869D-3B2FE25A696A}" type="datetimeFigureOut">
              <a:rPr lang="ru-RU" smtClean="0"/>
              <a:t>01.02.2019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9D362-EDDF-434F-8833-9157084CB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20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E654-C1BD-4CD1-869D-3B2FE25A696A}" type="datetimeFigureOut">
              <a:rPr lang="ru-RU" smtClean="0"/>
              <a:t>01.02.2019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9D362-EDDF-434F-8833-9157084CB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964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E654-C1BD-4CD1-869D-3B2FE25A696A}" type="datetimeFigureOut">
              <a:rPr lang="ru-RU" smtClean="0"/>
              <a:t>01.02.2019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9D362-EDDF-434F-8833-9157084CB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028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E654-C1BD-4CD1-869D-3B2FE25A696A}" type="datetimeFigureOut">
              <a:rPr lang="ru-RU" smtClean="0"/>
              <a:t>01.02.2019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9D362-EDDF-434F-8833-9157084CB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2676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E654-C1BD-4CD1-869D-3B2FE25A696A}" type="datetimeFigureOut">
              <a:rPr lang="ru-RU" smtClean="0"/>
              <a:t>01.02.2019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9D362-EDDF-434F-8833-9157084CB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1981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E654-C1BD-4CD1-869D-3B2FE25A696A}" type="datetimeFigureOut">
              <a:rPr lang="ru-RU" smtClean="0"/>
              <a:t>01.02.2019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9D362-EDDF-434F-8833-9157084CB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541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E654-C1BD-4CD1-869D-3B2FE25A696A}" type="datetimeFigureOut">
              <a:rPr lang="ru-RU" smtClean="0"/>
              <a:t>01.02.2019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9D362-EDDF-434F-8833-9157084CB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755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E654-C1BD-4CD1-869D-3B2FE25A696A}" type="datetimeFigureOut">
              <a:rPr lang="ru-RU" smtClean="0"/>
              <a:t>01.02.2019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9D362-EDDF-434F-8833-9157084CB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3743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DE654-C1BD-4CD1-869D-3B2FE25A696A}" type="datetimeFigureOut">
              <a:rPr lang="ru-RU" smtClean="0"/>
              <a:t>01.02.2019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9D362-EDDF-434F-8833-9157084CB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413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6120679"/>
          </a:xfrm>
        </p:spPr>
        <p:txBody>
          <a:bodyPr>
            <a:normAutofit/>
          </a:bodyPr>
          <a:lstStyle/>
          <a:p>
            <a:r>
              <a:rPr lang="ru-RU" b="1" dirty="0" smtClean="0"/>
              <a:t>Совещание с сотрудниками исполнительных органов государственной  власти Астраханской области по вопросам вступления в силу изменений в Инструкцию по делопроизводству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40619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6130101"/>
              </p:ext>
            </p:extLst>
          </p:nvPr>
        </p:nvGraphicFramePr>
        <p:xfrm>
          <a:off x="179512" y="188640"/>
          <a:ext cx="8784976" cy="65279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92488"/>
              </a:tblGrid>
              <a:tr h="940665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22592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В пункте 12.1. раздела 12: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0646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левом нижнем углу служебного письма (исходящего) указываются инициалы, фамилия, телефон исполнителя (руководителя структурного подразделения администрации, исполнительного органа государственной власти области), например: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К.З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ru-RU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Шантимиров</a:t>
                      </a:r>
                      <a:endParaRPr lang="ru-RU" sz="2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 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(8512) 32-95-11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Отметка об исполнителе печатается шрифтом меньшего размера и может оформляться как нижний колонтитул, например: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Иванов Иван Иванович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 (8512) 51-00-00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22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необходимости отметка об исполнителе может дополняться наименованием должности, структурного подразделения, электронным адресом исполнителя.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893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5629555"/>
              </p:ext>
            </p:extLst>
          </p:nvPr>
        </p:nvGraphicFramePr>
        <p:xfrm>
          <a:off x="179512" y="548681"/>
          <a:ext cx="8784976" cy="4290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92488"/>
              </a:tblGrid>
              <a:tr h="61103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946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В пункте 12.5. раздела 12: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009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Телеграммы составляются в тех случаях, когда необходима срочная передача информации адресату.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Правительственные телеграммы (далее – телеграммы) составляются в тех случаях, когда необходима срочная передача информации адресату.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062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7350713"/>
              </p:ext>
            </p:extLst>
          </p:nvPr>
        </p:nvGraphicFramePr>
        <p:xfrm>
          <a:off x="179512" y="548681"/>
          <a:ext cx="8784976" cy="612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92488"/>
              </a:tblGrid>
              <a:tr h="61103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946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В пункте 13.7 раздела 13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009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Абзац отсутствовал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Секретариаты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Губернатора, вице-губернатора – председателя Правительства, руководителя администрации при поступлении документов на подпись соответствующему руководителю </a:t>
                      </a: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проверяют правильность их оформления и на соответствие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ГОСТ Р 7.0.97 – 2016, регламентам Губернатора, Правительства и настоящей Инструкции.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281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1144099"/>
              </p:ext>
            </p:extLst>
          </p:nvPr>
        </p:nvGraphicFramePr>
        <p:xfrm>
          <a:off x="179512" y="548681"/>
          <a:ext cx="8784976" cy="4290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92488"/>
              </a:tblGrid>
              <a:tr h="61103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946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В пункте 13.7 раздела 13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009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Абзац отсутствовал</a:t>
                      </a:r>
                      <a:endParaRPr lang="ru-RU" sz="2400" b="1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Документы,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</a:rPr>
                        <a:t> отправленные почтовой связью, но не полученные адресатом и возвращенные в отдел служебной корреспонденции, 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передаются исполнителю для направления адресату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ru-RU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77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0365562"/>
              </p:ext>
            </p:extLst>
          </p:nvPr>
        </p:nvGraphicFramePr>
        <p:xfrm>
          <a:off x="179512" y="548681"/>
          <a:ext cx="8784976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92488"/>
              </a:tblGrid>
              <a:tr h="61103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946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В разделе 16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009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Абзац отсутствовал</a:t>
                      </a:r>
                      <a:endParaRPr lang="ru-RU" sz="2400" b="1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solidFill>
                            <a:schemeClr val="tx1"/>
                          </a:solidFill>
                        </a:rPr>
                        <a:t>Структурные подразделения администрации используют бланки документов, изготовленные на бумажном носителе, и/или электронные шаблоны бланков. Бланки на бумажном носителе и электронные шаблоны бланков должны быть идентичны по составу реквизитов, порядку их расположения, гарнитурам шрифта.</a:t>
                      </a:r>
                      <a:endParaRPr lang="ru-RU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259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2473167"/>
              </p:ext>
            </p:extLst>
          </p:nvPr>
        </p:nvGraphicFramePr>
        <p:xfrm>
          <a:off x="179512" y="548681"/>
          <a:ext cx="8784976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92488"/>
              </a:tblGrid>
              <a:tr h="61103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946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В пункте 16.13 раздела 16: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00993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Изготовление бланков структурных подразделений администрации осуществляется по согласованию с начальником управления документационного обеспечения администрации</a:t>
                      </a:r>
                      <a:endParaRPr lang="ru-RU" sz="22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Бланки документов структурных подразделений администрации на бумажном носителе и электронные шаблоны бланков изготавливаются на основании макетов бланков, у</a:t>
                      </a:r>
                      <a:r>
                        <a:rPr lang="ru-RU" sz="2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тверждаемых соответствующими руководителями структурных подразделений администрации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по согласованию с начальником управления документационного обеспечения администрации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163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1929219"/>
              </p:ext>
            </p:extLst>
          </p:nvPr>
        </p:nvGraphicFramePr>
        <p:xfrm>
          <a:off x="179512" y="548681"/>
          <a:ext cx="8784976" cy="612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92488"/>
              </a:tblGrid>
              <a:tr h="61103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946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В пункте 19.5 раздела 19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009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Участники информационного взаимодействия в СЭД обязаны соблюдать конфиденциальность сведений, содержащихся в электронных документах, обеспечивать защиту конфиденциальных сведений от несанкционированного доступа в соответствии с требованиями законодательства Российской Федерации.</a:t>
                      </a:r>
                      <a:endParaRPr lang="ru-RU" sz="24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Обработка информации ограниченного доступа, не содержащей сведения, составляющие государственную тайну (включая персональные данные), участниками информационного взаимодействия </a:t>
                      </a: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СЭД, не прошедшей процедуру аттестации по требованиям безопасности информации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(не имеющей аттестата соответствия), не допускается.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944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9547603"/>
              </p:ext>
            </p:extLst>
          </p:nvPr>
        </p:nvGraphicFramePr>
        <p:xfrm>
          <a:off x="179512" y="548681"/>
          <a:ext cx="8784976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92488"/>
              </a:tblGrid>
              <a:tr h="61103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946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В разделе 4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009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0" dirty="0" smtClean="0">
                          <a:solidFill>
                            <a:schemeClr val="tx1"/>
                          </a:solidFill>
                        </a:rPr>
                        <a:t>Требования отсутствовали</a:t>
                      </a:r>
                      <a:endParaRPr lang="ru-RU" sz="2400" b="1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0" dirty="0" smtClean="0">
                          <a:solidFill>
                            <a:schemeClr val="tx1"/>
                          </a:solidFill>
                        </a:rPr>
                        <a:t>4.2.2. При создании документа на двух и более страницах 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</a:rPr>
                        <a:t>вторую и последующие страницы нумеруют. </a:t>
                      </a:r>
                      <a:r>
                        <a:rPr lang="ru-RU" sz="2800" b="0" dirty="0" smtClean="0">
                          <a:solidFill>
                            <a:schemeClr val="tx1"/>
                          </a:solidFill>
                        </a:rPr>
                        <a:t>Номера страниц проставляются посередине верхнего поля документа на расстоянии не менее 10 мм от верхнего края листа.</a:t>
                      </a:r>
                      <a:endParaRPr lang="ru-RU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032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973901"/>
              </p:ext>
            </p:extLst>
          </p:nvPr>
        </p:nvGraphicFramePr>
        <p:xfrm>
          <a:off x="179512" y="548681"/>
          <a:ext cx="8784976" cy="612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92488"/>
              </a:tblGrid>
              <a:tr h="61103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946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В разделе 4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009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0" dirty="0" smtClean="0">
                          <a:solidFill>
                            <a:schemeClr val="tx1"/>
                          </a:solidFill>
                        </a:rPr>
                        <a:t>Требования отсутствовали</a:t>
                      </a:r>
                      <a:endParaRPr lang="ru-RU" sz="2400" b="1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600" b="0" dirty="0" smtClean="0">
                          <a:solidFill>
                            <a:schemeClr val="tx1"/>
                          </a:solidFill>
                        </a:rPr>
                        <a:t>При подготовке документов применяется текстовый редактор с использованием свободно распространяемого бесплатного шрифта (в соответствии с правилами оформления документов udo.astrobl.ru) размером 14, для оформления табличных материалов допускается использование шрифтов меньших размеров. </a:t>
                      </a:r>
                      <a:endParaRPr lang="ru-RU" sz="2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120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1267405"/>
              </p:ext>
            </p:extLst>
          </p:nvPr>
        </p:nvGraphicFramePr>
        <p:xfrm>
          <a:off x="251520" y="188641"/>
          <a:ext cx="8784976" cy="655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/>
                <a:gridCol w="5040560"/>
              </a:tblGrid>
              <a:tr h="83058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6143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В разделе 4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607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0" dirty="0" smtClean="0">
                          <a:solidFill>
                            <a:schemeClr val="tx1"/>
                          </a:solidFill>
                        </a:rPr>
                        <a:t>Требования отсутствовали</a:t>
                      </a:r>
                      <a:endParaRPr lang="ru-RU" sz="2400" b="1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Абзацный отступ текста документа – 1,25 см.</a:t>
                      </a:r>
                    </a:p>
                    <a:p>
                      <a:r>
                        <a:rPr lang="ru-RU" sz="2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Заголовки разделов и подразделов печатаются с абзацным отступом или центрируются по ширине текста.</a:t>
                      </a:r>
                    </a:p>
                    <a:p>
                      <a:r>
                        <a:rPr lang="ru-RU" sz="2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Текст документа и многострочные реквизиты печатаются через одинарный межстрочный интервал.</a:t>
                      </a:r>
                    </a:p>
                    <a:p>
                      <a:r>
                        <a:rPr lang="ru-RU" sz="2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Интервал между буквами в словах – обычный.</a:t>
                      </a:r>
                    </a:p>
                    <a:p>
                      <a:r>
                        <a:rPr lang="ru-RU" sz="2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Интервал между словами – один пробел.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043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0025976"/>
              </p:ext>
            </p:extLst>
          </p:nvPr>
        </p:nvGraphicFramePr>
        <p:xfrm>
          <a:off x="457200" y="620688"/>
          <a:ext cx="8229600" cy="4973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22413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20213"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ГОСТ Р 6.30-2003 </a:t>
                      </a: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«Унифицированные системы документации. Унифицированная система организационно-распорядительной документации. Требования к оформлению документов»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ГОСТ Р 7.0.97-2016</a:t>
                      </a: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«Система стандартов по информации, библиотечному и издательскому делу. Организационно-распорядительная документация. Требования к оформлению документов»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034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2212229"/>
              </p:ext>
            </p:extLst>
          </p:nvPr>
        </p:nvGraphicFramePr>
        <p:xfrm>
          <a:off x="179512" y="260649"/>
          <a:ext cx="8784976" cy="664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/>
                <a:gridCol w="4752528"/>
              </a:tblGrid>
              <a:tr h="80635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4797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В разделе 4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2638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0" dirty="0" smtClean="0">
                          <a:solidFill>
                            <a:schemeClr val="tx1"/>
                          </a:solidFill>
                        </a:rPr>
                        <a:t>Требования отсутствовали</a:t>
                      </a:r>
                      <a:endParaRPr lang="ru-RU" sz="2400" b="1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4.2.4. Каждый лист документа, оформленный на бланке или без него, должен иметь поля не менее:</a:t>
                      </a: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 при книжной ориентации: </a:t>
                      </a: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30-35 мм – левое;</a:t>
                      </a: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мм – правое;</a:t>
                      </a: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мм – верхнее;</a:t>
                      </a: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мм – нижнее;</a:t>
                      </a: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 при альбомной ориентации:</a:t>
                      </a: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30-35 мм – верхнее;</a:t>
                      </a: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мм – правое;</a:t>
                      </a: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мм – левое;</a:t>
                      </a: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мм – нижнее.</a:t>
                      </a:r>
                    </a:p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Документы длительных (свыше 10 лет) сроков хранения должны иметь левое поле не менее 30 мм.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588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1973595"/>
              </p:ext>
            </p:extLst>
          </p:nvPr>
        </p:nvGraphicFramePr>
        <p:xfrm>
          <a:off x="179512" y="548681"/>
          <a:ext cx="8784976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/>
                <a:gridCol w="4752528"/>
              </a:tblGrid>
              <a:tr h="61103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946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В разделе 4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09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0" dirty="0" smtClean="0">
                          <a:solidFill>
                            <a:schemeClr val="tx1"/>
                          </a:solidFill>
                        </a:rPr>
                        <a:t>Пункт отсутствовал</a:t>
                      </a:r>
                      <a:endParaRPr lang="ru-RU" sz="2400" b="1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4.9. Место составления (издания) документа указывается во всех документах, кроме служебных писем. Место составления (издания) документа не указывается в том случае, если в наименовании организации присутствует указание на место ее нахождения.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173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4327330"/>
              </p:ext>
            </p:extLst>
          </p:nvPr>
        </p:nvGraphicFramePr>
        <p:xfrm>
          <a:off x="179512" y="476672"/>
          <a:ext cx="8784976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/>
                <a:gridCol w="4464496"/>
              </a:tblGrid>
              <a:tr h="61103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946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В разделе 4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09935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4.9.2. Должность лица, которому адресован документ, указывают в дательном падеже. При адресовании документа должностному лицу инициалы указывают перед фамилией, например: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indent="542925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Заместителю председателя</a:t>
                      </a:r>
                    </a:p>
                    <a:p>
                      <a:pPr marL="0" indent="542925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Правительства Астраханской</a:t>
                      </a:r>
                    </a:p>
                    <a:p>
                      <a:pPr marL="0" indent="542925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области - министру</a:t>
                      </a:r>
                    </a:p>
                    <a:p>
                      <a:pPr marL="0" indent="542925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строительства и</a:t>
                      </a:r>
                    </a:p>
                    <a:p>
                      <a:pPr marL="0" indent="542925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жилищно-коммунального</a:t>
                      </a:r>
                    </a:p>
                    <a:p>
                      <a:pPr marL="0" indent="542925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хозяйства Астраханской</a:t>
                      </a:r>
                    </a:p>
                    <a:p>
                      <a:pPr marL="0" indent="542925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области</a:t>
                      </a:r>
                    </a:p>
                    <a:p>
                      <a:pPr marL="0" indent="542925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В.И. Корнильеву</a:t>
                      </a:r>
                      <a:endParaRPr lang="ru-RU" sz="24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4.11.2. Должность лица, которому адресован документ, указывают в дательном падеже. При адресовании документа должностному лицу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инициалы указывают после фамилии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например: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447675" indent="0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Заместителю председателя Правительства Астраханской области – министру строительства и дорожного хозяйства Астраханской области</a:t>
                      </a:r>
                    </a:p>
                    <a:p>
                      <a:pPr marL="447675" indent="0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Фамилия И.О.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244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0426934"/>
              </p:ext>
            </p:extLst>
          </p:nvPr>
        </p:nvGraphicFramePr>
        <p:xfrm>
          <a:off x="179512" y="188640"/>
          <a:ext cx="8784976" cy="658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/>
                <a:gridCol w="5112568"/>
              </a:tblGrid>
              <a:tr h="61103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946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В разделе 4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09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0" dirty="0" smtClean="0">
                          <a:solidFill>
                            <a:schemeClr val="tx1"/>
                          </a:solidFill>
                        </a:rPr>
                        <a:t>Примеры отсутствовали</a:t>
                      </a:r>
                      <a:endParaRPr lang="ru-RU" sz="2400" b="1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4.11.3. При адресовании письма в организацию указывается ее полное или сокращенное наименование в именительном падеже, например:</a:t>
                      </a:r>
                    </a:p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indent="542925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Федеральное архивное агентство </a:t>
                      </a:r>
                    </a:p>
                    <a:p>
                      <a:pPr marL="0" indent="0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или</a:t>
                      </a:r>
                    </a:p>
                    <a:p>
                      <a:pPr marL="0" indent="542925"/>
                      <a:r>
                        <a:rPr lang="ru-RU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Росархив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1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адресовании документа в структурное подразделение организации наименование организации и ее структурного подразделения указывается в именительном падеже так, как указано в примере:</a:t>
                      </a:r>
                    </a:p>
                    <a:p>
                      <a:endParaRPr lang="ru-RU" sz="11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542925" indent="0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Федеральное архивное агентство</a:t>
                      </a:r>
                    </a:p>
                    <a:p>
                      <a:pPr marL="542925" indent="0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Отдел государственной службы, кадров и наград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1917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0363465"/>
              </p:ext>
            </p:extLst>
          </p:nvPr>
        </p:nvGraphicFramePr>
        <p:xfrm>
          <a:off x="179512" y="116633"/>
          <a:ext cx="8784976" cy="676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/>
                <a:gridCol w="5112568"/>
              </a:tblGrid>
              <a:tr h="82129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5627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В разделе 4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91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0" dirty="0" smtClean="0">
                          <a:solidFill>
                            <a:schemeClr val="tx1"/>
                          </a:solidFill>
                        </a:rPr>
                        <a:t>Пример отсутствовал</a:t>
                      </a:r>
                      <a:endParaRPr lang="ru-RU" sz="2400" b="1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адресовании письма руководителю структурного подразделения указывается в именительном падеже наименование организации, а ниже – в дательном падеже наименование должности руководителя, включающее наименование структурного подразделения, фамилию, инициалы, например:</a:t>
                      </a: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542925" indent="0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АО «Профиль»</a:t>
                      </a:r>
                      <a:b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ru-RU" sz="2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542925" indent="0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Руководителю договорно-правового отдела </a:t>
                      </a:r>
                      <a:b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Фамилия И.О.</a:t>
                      </a:r>
                    </a:p>
                    <a:p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994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5904767"/>
              </p:ext>
            </p:extLst>
          </p:nvPr>
        </p:nvGraphicFramePr>
        <p:xfrm>
          <a:off x="179512" y="1052735"/>
          <a:ext cx="8784976" cy="5111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/>
                <a:gridCol w="5112568"/>
              </a:tblGrid>
              <a:tr h="73118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0621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В разделе 4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311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0" dirty="0" smtClean="0">
                          <a:solidFill>
                            <a:schemeClr val="tx1"/>
                          </a:solidFill>
                        </a:rPr>
                        <a:t>Абзац отсутствовал</a:t>
                      </a:r>
                      <a:endParaRPr lang="ru-RU" sz="2400" b="1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0" dirty="0" smtClean="0">
                          <a:solidFill>
                            <a:schemeClr val="tx1"/>
                          </a:solidFill>
                        </a:rPr>
                        <a:t>В служебных письмах за подписью Губернатора, вице-губернатора – председателя Правительства, отправляемых в федеральные органы государственной власти, может быть указан только один адресат.</a:t>
                      </a:r>
                      <a:endParaRPr lang="ru-RU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990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556360"/>
              </p:ext>
            </p:extLst>
          </p:nvPr>
        </p:nvGraphicFramePr>
        <p:xfrm>
          <a:off x="179512" y="404664"/>
          <a:ext cx="8784976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/>
                <a:gridCol w="5112568"/>
              </a:tblGrid>
              <a:tr h="73118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0621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В разделе 4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311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0" dirty="0" smtClean="0">
                          <a:solidFill>
                            <a:schemeClr val="tx1"/>
                          </a:solidFill>
                        </a:rPr>
                        <a:t>Пример отсутствовал</a:t>
                      </a:r>
                      <a:endParaRPr lang="ru-RU" sz="2400" b="1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4.11.8. При отправке письма по электронной почте или по факсимильной связи (без досылки по почте) почтовый адрес не указывается. При необходимости может быть указан электронный адрес (номер телефона/факса), например:</a:t>
                      </a: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990600" indent="0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Всероссийский научно-исследовательский институт документоведения и архивного дела</a:t>
                      </a:r>
                    </a:p>
                    <a:p>
                      <a:pPr marL="990600" indent="0"/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mail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@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vniidad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</a:t>
                      </a:r>
                      <a:endParaRPr lang="ru-RU" sz="2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480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2259775"/>
              </p:ext>
            </p:extLst>
          </p:nvPr>
        </p:nvGraphicFramePr>
        <p:xfrm>
          <a:off x="179512" y="332656"/>
          <a:ext cx="8784976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/>
                <a:gridCol w="5112568"/>
              </a:tblGrid>
              <a:tr h="73118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0621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В разделе 4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311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0" dirty="0" smtClean="0">
                          <a:solidFill>
                            <a:schemeClr val="tx1"/>
                          </a:solidFill>
                        </a:rPr>
                        <a:t>Пример отсутствовал</a:t>
                      </a:r>
                      <a:endParaRPr lang="ru-RU" sz="2400" b="1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Если приложением является обособленный электронный носитель (компакт-диск,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usb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флеш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-накопитель и другое), то оформляется следующим образом:</a:t>
                      </a: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2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542925" indent="-542925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Приложение: 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CD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 1 экз.</a:t>
                      </a: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этом на вкладыше (конверте), в который помещается носитель, указываются наименования документов, записанных на носитель, названия файлов.</a:t>
                      </a:r>
                    </a:p>
                    <a:p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520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0869921"/>
              </p:ext>
            </p:extLst>
          </p:nvPr>
        </p:nvGraphicFramePr>
        <p:xfrm>
          <a:off x="251520" y="620688"/>
          <a:ext cx="8784976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/>
                <a:gridCol w="5112568"/>
              </a:tblGrid>
              <a:tr h="73118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0621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В разделе 4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311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0" dirty="0" smtClean="0">
                          <a:solidFill>
                            <a:schemeClr val="tx1"/>
                          </a:solidFill>
                        </a:rPr>
                        <a:t>Абзац отсутствовал</a:t>
                      </a:r>
                      <a:endParaRPr lang="ru-RU" sz="2400" b="1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Документы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2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направляемые в законодательный (представительный) орган государственной власти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подписывает Губернатор, вице-губернатор – председатель Правительства, полномочный представитель Губернатора Астраханской области в Думе Астраханской области и представительных органах муниципальных образований – министр Астраханской области.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828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4099400"/>
              </p:ext>
            </p:extLst>
          </p:nvPr>
        </p:nvGraphicFramePr>
        <p:xfrm>
          <a:off x="179512" y="620688"/>
          <a:ext cx="8784976" cy="606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/>
                <a:gridCol w="5112568"/>
              </a:tblGrid>
              <a:tr h="73118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0621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В разделе 4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311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0" dirty="0" smtClean="0">
                          <a:solidFill>
                            <a:schemeClr val="tx1"/>
                          </a:solidFill>
                        </a:rPr>
                        <a:t>Пункт отсутствовал</a:t>
                      </a:r>
                      <a:endParaRPr lang="ru-RU" sz="2400" b="1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4.16.6. Документ может быть подписан электронной подписью. Отметка об электронной подписи используется при визуализации электронного документа, подписанного электронной подписью, с соблюдением следующих требований:</a:t>
                      </a: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 место размещения отметки об электронной подписи должно соответствовать месту размещения собственноручной подписи в аналогичном документе на бумажном носителе;</a:t>
                      </a: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 элементы отметки об электронной подписи: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5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4789408"/>
              </p:ext>
            </p:extLst>
          </p:nvPr>
        </p:nvGraphicFramePr>
        <p:xfrm>
          <a:off x="457200" y="258004"/>
          <a:ext cx="8229600" cy="63393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32513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33653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Пункт 1.5 раздела 1: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4477915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«1.5. Особенности работы с документами, содержащими конфиденциальную информацию (служебную и иную тайну, персональные данные), регулируются отдельными правовыми актами администрации.»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«1.5. Особенности работы с документами, изданиями и машинными носителями, содержащими информацию ограниченного доступа, не содержащими сведения, составляющие государственную тайну, регулируются нормативными правовыми и иными правовыми актами Правительства.»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312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6536714"/>
              </p:ext>
            </p:extLst>
          </p:nvPr>
        </p:nvGraphicFramePr>
        <p:xfrm>
          <a:off x="251520" y="404664"/>
          <a:ext cx="8784976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/>
                <a:gridCol w="5112568"/>
              </a:tblGrid>
              <a:tr h="73118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0621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В разделе 4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311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0" dirty="0" smtClean="0">
                          <a:solidFill>
                            <a:schemeClr val="tx1"/>
                          </a:solidFill>
                        </a:rPr>
                        <a:t>Пункт отсутствовал</a:t>
                      </a:r>
                      <a:endParaRPr lang="ru-RU" sz="2400" b="1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 элементы отметки об электронной подписи: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должны быть видимыми и читаемыми при отображении документа в натуральном размере;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должны перекрываться или накладываться друг на друга;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должны перекрывать элементы текста документа и другие отметки об электронной подписи (при наличии).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268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2431546"/>
              </p:ext>
            </p:extLst>
          </p:nvPr>
        </p:nvGraphicFramePr>
        <p:xfrm>
          <a:off x="107504" y="260648"/>
          <a:ext cx="8784976" cy="6336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/>
                <a:gridCol w="5112568"/>
              </a:tblGrid>
              <a:tr h="1020255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6680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В разделе 4 пример отсутствовал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49640">
                <a:tc gridSpan="2"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Отметка об электронной подписи в соответствии с законодательством Российской Федерации должна включать в себя фразу «Документ подписан электронной подписью», номер сертификата ключа электронной подписи, фамилию, имя, отчество владельца сертификата, срок действия сертификата ключа электронной подписи, например:</a:t>
                      </a:r>
                    </a:p>
                    <a:p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ru-RU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pic>
        <p:nvPicPr>
          <p:cNvPr id="3" name="Рисунок 2" descr="http://www.profiz.ru/upl/pictures/SR/%D1%81%D1%82%D0%B0%D1%82%D1%8C%D0%B8%20%D0%BD%D0%B0%20%D1%81%D0%B0%D0%B9%D1%82/3%2C%202017/%D0%AF%2014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4221088"/>
            <a:ext cx="6480720" cy="17281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7190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5230341" cy="6480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56176" y="116632"/>
            <a:ext cx="2818656" cy="2116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Приложение № 38 </a:t>
            </a:r>
          </a:p>
          <a:p>
            <a:pPr marL="0" indent="0">
              <a:buNone/>
            </a:pPr>
            <a:r>
              <a:rPr lang="ru-RU" sz="2400" dirty="0"/>
              <a:t>отсутствовало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080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ru-RU" sz="4000" b="1" dirty="0" smtClean="0"/>
              <a:t>Спасибо за внимание!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346382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6215016"/>
              </p:ext>
            </p:extLst>
          </p:nvPr>
        </p:nvGraphicFramePr>
        <p:xfrm>
          <a:off x="539552" y="980728"/>
          <a:ext cx="8229600" cy="454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8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8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</a:rPr>
                        <a:t>В пункте 6.4</a:t>
                      </a:r>
                      <a:r>
                        <a:rPr lang="ru-RU" sz="2800" b="1" baseline="0" dirty="0" smtClean="0">
                          <a:solidFill>
                            <a:schemeClr val="tx1"/>
                          </a:solidFill>
                        </a:rPr>
                        <a:t> раздела 6: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</a:rPr>
                        <a:t>Абзац отсутствовал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</a:rPr>
                        <a:t>«Включение таблиц или их отдельных строк в постановляющую (распорядительную) часть проекта не допускается.»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813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1434455"/>
              </p:ext>
            </p:extLst>
          </p:nvPr>
        </p:nvGraphicFramePr>
        <p:xfrm>
          <a:off x="179512" y="548680"/>
          <a:ext cx="8784976" cy="5959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92488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73184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Абзац третий подпункта 6.8.2 пункта 6.6 раздела 6: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917587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</a:rPr>
                        <a:t>Разделы подразделяются на пункты, включающие в себя номер раздела и номер пункта. В целях структурирования разделов они могут подразделяться на подразделы, которые имеют наименование и номер, включающий в себя номер раздела и подраздела; подразделы делятся на пункты, номер которых состоит из номера раздела, подраздела и пункта. Пункты могут делиться на подпункты и (или) абзацы. Подпункты могут делиться на абзацы. Подразделы также могут делиться на подразделы. Подраздел подраздела также имеет наименование. Примером может служить настоящая Инструкция.</a:t>
                      </a:r>
                      <a:endParaRPr lang="ru-RU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«Разделы подразделяются на пункты, включающие в себя номер раздела  и номер пункта. В целях структурирования разделов они могут подразделяться на подразделы, которые имеют наименование и номер, включающий в себя номер раздела и подраздела; подразделы делятся на пункты, номер которых состоит из номера раздела, подраздела и пункта. Пункты могут делиться на подпункты и (или) абзацы. Подпункты могут делиться на абзацы.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Уровней рубрикации текста должно быть не более четырех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.»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20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5722387"/>
              </p:ext>
            </p:extLst>
          </p:nvPr>
        </p:nvGraphicFramePr>
        <p:xfrm>
          <a:off x="179512" y="404664"/>
          <a:ext cx="8784976" cy="6392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92488"/>
              </a:tblGrid>
              <a:tr h="84192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67738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Абзац первый пункта 11.2 раздела 11: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082750"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 smtClean="0">
                          <a:solidFill>
                            <a:schemeClr val="tx1"/>
                          </a:solidFill>
                        </a:rPr>
                        <a:t>Решения, принятые на совещаниях, проводимых Губернатором, вице-губернатором</a:t>
                      </a:r>
                      <a:r>
                        <a:rPr lang="ru-RU" sz="22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200" b="0" dirty="0" smtClean="0">
                          <a:solidFill>
                            <a:schemeClr val="tx1"/>
                          </a:solidFill>
                        </a:rPr>
                        <a:t>- председателем Правительства, заместителями председателя Правительства, руководителем администрации, оформляются протоколами. Протокол совещания оформляется работником, ответственным за содержательную часть совещания, в течение 3 рабочих дней на бумажном носителе (подлинник) и в СЭД.</a:t>
                      </a:r>
                      <a:endParaRPr lang="ru-RU" sz="2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«Решения, принятые на совещаниях, проводимых Губернатором, вице-губернатором - председателем Правительства, заместителями председателя Правительства, руководителем администрации, оформляются протоколами. Протокол совещания оформляется в соответствии с требованиями ГОСТ Р 7.0.97 – 2016, настоящей Инструкции и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правилами оформления документов udo.astrobl.ru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работником, ответственным за содержательную часть совещания, в течение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 рабочих дней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 на бумажном носителе (подлиннике) и в СЭД.»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029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3086915"/>
              </p:ext>
            </p:extLst>
          </p:nvPr>
        </p:nvGraphicFramePr>
        <p:xfrm>
          <a:off x="179512" y="548680"/>
          <a:ext cx="8784976" cy="51977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92488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0117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Абзац второй пункта 11.2 раздела 11: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91758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Абзац отсутствовал</a:t>
                      </a:r>
                    </a:p>
                    <a:p>
                      <a:pPr algn="ctr"/>
                      <a:endParaRPr lang="ru-RU" sz="2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«Решения, принятые по результатам еженедельного совещания Губернатора, иных оперативных совещаний Губернатора, не требующие проведения согласований, оформляются как поручения (перечень поручений) Губернатора.»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23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5080217"/>
              </p:ext>
            </p:extLst>
          </p:nvPr>
        </p:nvGraphicFramePr>
        <p:xfrm>
          <a:off x="179512" y="548680"/>
          <a:ext cx="8784976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92488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0117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В пункте 12.1 раздела 12: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917587"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>
                          <a:solidFill>
                            <a:schemeClr val="tx1"/>
                          </a:solidFill>
                        </a:rPr>
                        <a:t>Служебные письма за подписью вице-губернатора - председателя Правительства оформляются на гербовом должностном бланке, гербовом бланке Правительства (приложения N 3, 4). Служебные письма за подписью заместителей председателя Правительства оформляются на гербовом должностном бланке (приложение N 12) и бланках соответствующих министерств.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Служебные письма за подписью вице-губернатора – председателя Правительства оформляются на гербовом должностном бланке, гербовом бланке Правительства (приложения № 3, 4). Служебные письма за подписью заместителей председателя Правительства оформляются на гербовых должностных бланках и бланках соответствующих министерств.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096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022570"/>
              </p:ext>
            </p:extLst>
          </p:nvPr>
        </p:nvGraphicFramePr>
        <p:xfrm>
          <a:off x="179512" y="548680"/>
          <a:ext cx="8784976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92488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Редакция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Инструкции по состоянию на 24.10.2018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Изменения в Инструкцию, вступившие в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силу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01.11.2018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0117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В пункте 12.1 раздела 12: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917587">
                <a:tc>
                  <a:txBody>
                    <a:bodyPr/>
                    <a:lstStyle/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левом нижнем углу служебного письма (исходящего) </a:t>
                      </a:r>
                      <a:r>
                        <a:rPr lang="ru-RU" sz="22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указываются инициалы, фамилия, телефон 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исполнителя (руководителя структурного подразделения администрации, исполнительного органа государственной власти области), например:</a:t>
                      </a: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левом нижнем углу лицевой стороны последнего листа служебного письма от границы левого поля указывается информация об исполнителе: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фамилия, имя, отчество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исполнителя, номер его телефона.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служебных письмах за подписью Губернатора, вице-губернатора – председателя Правительства, отправляемых в федеральные органы государственной власти,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исполнителем может быть указан только руководитель исполнительного органа государственной власти.</a:t>
                      </a:r>
                    </a:p>
                  </a:txBody>
                  <a:tcPr>
                    <a:gradFill>
                      <a:gsLst>
                        <a:gs pos="0">
                          <a:schemeClr val="tx2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712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1881</Words>
  <Application>Microsoft Office PowerPoint</Application>
  <PresentationFormat>Экран (4:3)</PresentationFormat>
  <Paragraphs>222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Тема Office</vt:lpstr>
      <vt:lpstr>Совещание с сотрудниками исполнительных органов государственной  власти Астраханской области по вопросам вступления в силу изменений в Инструкцию по делопроизводству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Совещание с сотрудниками исполнительных органов государственной  власти Астраханской области по вопросам вступления в силу изменений в Инструкцию по делопроизводству</dc:title>
  <dc:creator>Айдина Е.П.</dc:creator>
  <cp:lastModifiedBy>Айдина Е.П.</cp:lastModifiedBy>
  <cp:revision>20</cp:revision>
  <dcterms:created xsi:type="dcterms:W3CDTF">2018-10-31T04:48:30Z</dcterms:created>
  <dcterms:modified xsi:type="dcterms:W3CDTF">2019-02-01T06:44:51Z</dcterms:modified>
</cp:coreProperties>
</file>