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3" r:id="rId26"/>
    <p:sldId id="285" r:id="rId27"/>
    <p:sldId id="284" r:id="rId28"/>
    <p:sldId id="286" r:id="rId29"/>
    <p:sldId id="287" r:id="rId30"/>
    <p:sldId id="288" r:id="rId31"/>
    <p:sldId id="293" r:id="rId32"/>
    <p:sldId id="289" r:id="rId33"/>
    <p:sldId id="290" r:id="rId34"/>
    <p:sldId id="292" r:id="rId35"/>
    <p:sldId id="291" r:id="rId36"/>
    <p:sldId id="295" r:id="rId37"/>
    <p:sldId id="294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8A5478-BF01-4A6D-8900-B5A813934E7F}" type="datetimeFigureOut">
              <a:rPr lang="ru-RU" smtClean="0"/>
              <a:t>20.09.2010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3E176-0837-46DC-854C-714282C0BF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71942"/>
            <a:ext cx="8458200" cy="1222375"/>
          </a:xfrm>
        </p:spPr>
        <p:txBody>
          <a:bodyPr/>
          <a:lstStyle/>
          <a:p>
            <a:r>
              <a:rPr lang="ru-RU" dirty="0" smtClean="0"/>
              <a:t>Отправка поручений и исполнений по </a:t>
            </a:r>
            <a:r>
              <a:rPr lang="ru-RU" dirty="0" err="1" smtClean="0"/>
              <a:t>ркк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458200" cy="914400"/>
          </a:xfrm>
        </p:spPr>
        <p:txBody>
          <a:bodyPr/>
          <a:lstStyle/>
          <a:p>
            <a:r>
              <a:rPr lang="ru-RU" dirty="0" smtClean="0"/>
              <a:t>Работа с входящими</a:t>
            </a:r>
            <a:endParaRPr lang="ru-RU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539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020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590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21612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2751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32318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390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на исполнение</a:t>
            </a:r>
            <a:endParaRPr lang="ru-RU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285860"/>
            <a:ext cx="6572296" cy="52493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357290" y="2143116"/>
            <a:ext cx="100013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Уведомление контролера</a:t>
            </a:r>
            <a:endParaRPr lang="ru-RU" dirty="0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5284" y="1285860"/>
            <a:ext cx="6695740" cy="534789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285852" y="1714488"/>
            <a:ext cx="107157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4" y="1903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Задание делопроизводителю о Регистрации входящего в  </a:t>
            </a:r>
            <a:r>
              <a:rPr lang="ru-RU" sz="2400" dirty="0" err="1" smtClean="0"/>
              <a:t>иогв</a:t>
            </a:r>
            <a:r>
              <a:rPr lang="ru-RU" sz="2400" dirty="0" smtClean="0"/>
              <a:t> назначенного  исполнителя </a:t>
            </a:r>
            <a:endParaRPr lang="ru-RU" sz="2400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4586" y="1214422"/>
            <a:ext cx="7432190" cy="547898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072066" y="4071942"/>
            <a:ext cx="3214710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062659" cy="5033151"/>
          </a:xfrm>
          <a:prstGeom prst="rect">
            <a:avLst/>
          </a:prstGeom>
          <a:noFill/>
        </p:spPr>
      </p:pic>
      <p:pic>
        <p:nvPicPr>
          <p:cNvPr id="17" name="Picture 1" descr="Безымянный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711200"/>
            <a:ext cx="4171950" cy="3057525"/>
          </a:xfrm>
          <a:prstGeom prst="rect">
            <a:avLst/>
          </a:prstGeom>
          <a:noFill/>
        </p:spPr>
      </p:pic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0" y="66855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0" y="72761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0" y="78057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0" y="8880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Помощник вносит проект резолюции</a:t>
            </a:r>
            <a:endParaRPr lang="ru-RU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8489" y="1554163"/>
            <a:ext cx="613942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Внесение проекта резолюции в </a:t>
            </a:r>
            <a:r>
              <a:rPr lang="ru-RU" dirty="0" err="1" smtClean="0"/>
              <a:t>ркк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214422"/>
            <a:ext cx="6586372" cy="547175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071538" y="2786058"/>
            <a:ext cx="221457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43570" y="3643314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2285992"/>
            <a:ext cx="71438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86578" y="2714620"/>
            <a:ext cx="71438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917120"/>
            <a:ext cx="7574251" cy="558371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071538" y="1785926"/>
            <a:ext cx="100013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0100" y="2000240"/>
            <a:ext cx="171451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 получает проект резолюции на согласование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428736"/>
            <a:ext cx="7519499" cy="49819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928926" y="3714752"/>
            <a:ext cx="4857784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174" y="457200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38174" y="1554162"/>
            <a:ext cx="8686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-642974" y="685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-642974" y="15401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-642974" y="20697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-642974" y="2278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-642974" y="2628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-642974" y="2883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-642974" y="3412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-642974" y="4050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18" y="93605"/>
            <a:ext cx="5481630" cy="6764395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3714712" y="4786322"/>
            <a:ext cx="292895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14712" y="2786058"/>
            <a:ext cx="2857520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43274" y="5929306"/>
            <a:ext cx="292895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71968" y="714356"/>
            <a:ext cx="1071570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Исполнитель получает поручение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4422"/>
            <a:ext cx="7358114" cy="542581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57224" y="4857760"/>
            <a:ext cx="4286280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2285992"/>
            <a:ext cx="178595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РКК (регистрация входящего документа)</a:t>
            </a:r>
            <a:endParaRPr lang="ru-RU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40316" cy="501810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572264" y="4572008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Исполнитель перепоручает подчиненным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1884" y="2000240"/>
            <a:ext cx="6062741" cy="263129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857884" y="2571744"/>
            <a:ext cx="85725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Исполнитель перепоручает подчиненным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52244"/>
            <a:ext cx="6072230" cy="480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резолюцию для исполнителей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430008" cy="344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Контролер получает ответы от исполнителей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5522119" cy="4071966"/>
          </a:xfrm>
          <a:prstGeom prst="rect">
            <a:avLst/>
          </a:prstGeom>
          <a:noFill/>
        </p:spPr>
      </p:pic>
      <p:pic>
        <p:nvPicPr>
          <p:cNvPr id="5" name="Picture 3" descr="Безымянный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8992" y="2756766"/>
            <a:ext cx="5715008" cy="4698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 получает запрос на списание документа в дело</a:t>
            </a:r>
            <a:endParaRPr lang="ru-RU" dirty="0"/>
          </a:p>
        </p:txBody>
      </p:sp>
      <p:pic>
        <p:nvPicPr>
          <p:cNvPr id="4" name="Picture 2" descr="Безымянный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643050"/>
            <a:ext cx="7008684" cy="464347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143372" y="4071942"/>
            <a:ext cx="3714776" cy="1588"/>
          </a:xfrm>
          <a:prstGeom prst="line">
            <a:avLst/>
          </a:prstGeom>
          <a:scene3d>
            <a:camera prst="orthographicFront"/>
            <a:lightRig rig="threePt" dir="t"/>
          </a:scene3d>
          <a:sp3d contourW="317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Делопроизводитель получает задание на списание документа в дело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71942"/>
            <a:ext cx="8458200" cy="1222375"/>
          </a:xfrm>
        </p:spPr>
        <p:txBody>
          <a:bodyPr/>
          <a:lstStyle/>
          <a:p>
            <a:r>
              <a:rPr lang="ru-RU" dirty="0" smtClean="0"/>
              <a:t>Согласование и Отправка ответных и инициативных писем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458200" cy="914400"/>
          </a:xfrm>
        </p:spPr>
        <p:txBody>
          <a:bodyPr/>
          <a:lstStyle/>
          <a:p>
            <a:r>
              <a:rPr lang="ru-RU" dirty="0" smtClean="0"/>
              <a:t>Работа с исходящими</a:t>
            </a:r>
            <a:endParaRPr lang="ru-RU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539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020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590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21612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2751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32318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390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15328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Руководитель</a:t>
            </a:r>
            <a:r>
              <a:rPr lang="ru-RU" dirty="0" smtClean="0"/>
              <a:t> создает поручение исполнителю о подготовке исходящего </a:t>
            </a:r>
            <a:r>
              <a:rPr lang="ru-RU" dirty="0" smtClean="0"/>
              <a:t>документа  </a:t>
            </a:r>
            <a:r>
              <a:rPr lang="ru-RU" sz="2200" dirty="0" smtClean="0"/>
              <a:t>(или в рамках работы с входящим исполнитель получает поручение на подготовку ответного документа)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85720" y="2214554"/>
            <a:ext cx="7500990" cy="4000528"/>
            <a:chOff x="973" y="11244"/>
            <a:chExt cx="8990" cy="476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 r="26283"/>
            <a:stretch>
              <a:fillRect/>
            </a:stretch>
          </p:blipFill>
          <p:spPr bwMode="auto">
            <a:xfrm>
              <a:off x="3393" y="11244"/>
              <a:ext cx="6570" cy="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V="1">
              <a:off x="2533" y="13160"/>
              <a:ext cx="5281" cy="10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973" y="13905"/>
              <a:ext cx="15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Создать поручение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Руководитель формирует поручение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1643050"/>
            <a:ext cx="7858180" cy="4857760"/>
            <a:chOff x="1000100" y="2000240"/>
            <a:chExt cx="6680200" cy="342106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2000240"/>
              <a:ext cx="4572000" cy="342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1000100" y="3000372"/>
              <a:ext cx="6680200" cy="1987550"/>
              <a:chOff x="601" y="2404"/>
              <a:chExt cx="10518" cy="3131"/>
            </a:xfrm>
          </p:grpSpPr>
          <p:grpSp>
            <p:nvGrpSpPr>
              <p:cNvPr id="7172" name="Group 4"/>
              <p:cNvGrpSpPr>
                <a:grpSpLocks/>
              </p:cNvGrpSpPr>
              <p:nvPr/>
            </p:nvGrpSpPr>
            <p:grpSpPr bwMode="auto">
              <a:xfrm>
                <a:off x="8061" y="2529"/>
                <a:ext cx="3058" cy="3006"/>
                <a:chOff x="8061" y="2529"/>
                <a:chExt cx="3058" cy="3006"/>
              </a:xfrm>
            </p:grpSpPr>
            <p:cxnSp>
              <p:nvCxnSpPr>
                <p:cNvPr id="7173" name="AutoShape 5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61" y="2755"/>
                  <a:ext cx="1193" cy="5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717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54" y="2529"/>
                  <a:ext cx="1865" cy="4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1.Ввести тему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7175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61" y="3406"/>
                  <a:ext cx="1193" cy="2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717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254" y="3180"/>
                  <a:ext cx="1865" cy="8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2.Ввести фамилию исполнителя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7177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61" y="4483"/>
                  <a:ext cx="1193" cy="2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7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254" y="4257"/>
                  <a:ext cx="1865" cy="1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3.Ввести текст поручения о подготовке инициативного документа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7179" name="Group 11"/>
              <p:cNvGrpSpPr>
                <a:grpSpLocks/>
              </p:cNvGrpSpPr>
              <p:nvPr/>
            </p:nvGrpSpPr>
            <p:grpSpPr bwMode="auto">
              <a:xfrm>
                <a:off x="601" y="2404"/>
                <a:ext cx="3857" cy="1853"/>
                <a:chOff x="601" y="2404"/>
                <a:chExt cx="3857" cy="1853"/>
              </a:xfrm>
            </p:grpSpPr>
            <p:cxnSp>
              <p:nvCxnSpPr>
                <p:cNvPr id="7180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54" y="2404"/>
                  <a:ext cx="1904" cy="7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71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01" y="2880"/>
                  <a:ext cx="1953" cy="13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4. Нажать старт для отправки поручения о подготовке инициативного документа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Исполнитель отправляет электронную </a:t>
            </a:r>
            <a:r>
              <a:rPr lang="ru-RU" dirty="0" smtClean="0"/>
              <a:t>версию проекта исходящего документа на согласование рецензентам.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490" t="18196" r="28531" b="26067"/>
          <a:stretch>
            <a:fillRect/>
          </a:stretch>
        </p:blipFill>
        <p:spPr bwMode="auto">
          <a:xfrm>
            <a:off x="1658904" y="1714488"/>
            <a:ext cx="6773631" cy="47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4282" y="2000240"/>
            <a:ext cx="164307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Выбрать типовой маршрут «Согласование официальных типовых документов»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8199" idx="3"/>
          </p:cNvCxnSpPr>
          <p:nvPr/>
        </p:nvCxnSpPr>
        <p:spPr>
          <a:xfrm flipV="1">
            <a:off x="1857356" y="1928802"/>
            <a:ext cx="3071834" cy="35719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199" idx="3"/>
          </p:cNvCxnSpPr>
          <p:nvPr/>
        </p:nvCxnSpPr>
        <p:spPr>
          <a:xfrm>
            <a:off x="1857356" y="2285992"/>
            <a:ext cx="1571636" cy="314327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6215106" cy="27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786182" y="3286124"/>
            <a:ext cx="3786214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85992"/>
            <a:ext cx="6357982" cy="42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Отправка документа на рассмотрение к руководителю</a:t>
            </a:r>
            <a:endParaRPr lang="ru-RU" dirty="0"/>
          </a:p>
        </p:txBody>
      </p:sp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43154" y="1554163"/>
            <a:ext cx="681009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Рецензенты </a:t>
            </a:r>
            <a:r>
              <a:rPr lang="ru-RU" sz="2400" dirty="0" smtClean="0"/>
              <a:t>согласовывают электронную </a:t>
            </a:r>
            <a:r>
              <a:rPr lang="ru-RU" sz="2400" dirty="0" smtClean="0"/>
              <a:t>версию проекта исходящего документа.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r="41676" b="48889"/>
          <a:stretch>
            <a:fillRect/>
          </a:stretch>
        </p:blipFill>
        <p:spPr bwMode="auto">
          <a:xfrm>
            <a:off x="1285852" y="1142984"/>
            <a:ext cx="6081727" cy="553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857620" y="3214686"/>
            <a:ext cx="128588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766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Согласованный проект автоматически направляется на визирование </a:t>
            </a:r>
            <a:r>
              <a:rPr lang="ru-RU" sz="2400" dirty="0" smtClean="0"/>
              <a:t>рецензентам, руководитель подписывает последним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07618"/>
            <a:ext cx="6677022" cy="50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Подписание документа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548562" cy="54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78203" y="2643182"/>
            <a:ext cx="8222887" cy="2319867"/>
            <a:chOff x="-370" y="10343"/>
            <a:chExt cx="11990" cy="2868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-370" y="10343"/>
              <a:ext cx="1728" cy="16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1.При необходимости можно просмотреть информацию о подписях рецензентов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245" name="AutoShape 5"/>
            <p:cNvCxnSpPr>
              <a:cxnSpLocks noChangeShapeType="1"/>
              <a:stCxn id="10244" idx="2"/>
            </p:cNvCxnSpPr>
            <p:nvPr/>
          </p:nvCxnSpPr>
          <p:spPr bwMode="auto">
            <a:xfrm rot="16200000" flipH="1">
              <a:off x="953" y="11487"/>
              <a:ext cx="1135" cy="20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754" y="12184"/>
              <a:ext cx="1866" cy="10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2.Подписать документ с помощью ЭЦП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247" name="AutoShape 7"/>
            <p:cNvCxnSpPr>
              <a:cxnSpLocks noChangeShapeType="1"/>
              <a:stCxn id="10246" idx="0"/>
            </p:cNvCxnSpPr>
            <p:nvPr/>
          </p:nvCxnSpPr>
          <p:spPr bwMode="auto">
            <a:xfrm rot="16200000" flipV="1">
              <a:off x="9792" y="11289"/>
              <a:ext cx="1046" cy="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Руководитель закрывает согласование документа, нажатием кнопки «Завершить»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997" y="1636715"/>
            <a:ext cx="6646121" cy="407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857540" y="2127252"/>
            <a:ext cx="5072178" cy="3588242"/>
            <a:chOff x="4673" y="2561"/>
            <a:chExt cx="6834" cy="3505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8777" y="3828"/>
              <a:ext cx="2730" cy="2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2.Выбрать, если проект документа не подписан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руководителем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и необходима доработка, документ автоматически возвращается исполнителю и процесс согласования повторяется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269" name="AutoShape 5"/>
            <p:cNvCxnSpPr>
              <a:cxnSpLocks noChangeShapeType="1"/>
            </p:cNvCxnSpPr>
            <p:nvPr/>
          </p:nvCxnSpPr>
          <p:spPr bwMode="auto">
            <a:xfrm flipH="1">
              <a:off x="4770" y="2876"/>
              <a:ext cx="4283" cy="1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70" name="AutoShape 6"/>
            <p:cNvCxnSpPr>
              <a:cxnSpLocks noChangeShapeType="1"/>
            </p:cNvCxnSpPr>
            <p:nvPr/>
          </p:nvCxnSpPr>
          <p:spPr bwMode="auto">
            <a:xfrm rot="10800000">
              <a:off x="4673" y="4142"/>
              <a:ext cx="4139" cy="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8777" y="2561"/>
              <a:ext cx="2730" cy="9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1.Выбрать, если проект документа подписан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руководителем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Исполнитель получил документ на доработку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8197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838200"/>
          </a:xfrm>
        </p:spPr>
        <p:txBody>
          <a:bodyPr>
            <a:noAutofit/>
          </a:bodyPr>
          <a:lstStyle/>
          <a:p>
            <a:pPr hangingPunct="0"/>
            <a:r>
              <a:rPr lang="ru-RU" sz="2000" dirty="0" smtClean="0"/>
              <a:t>делопроизводителю </a:t>
            </a:r>
            <a:r>
              <a:rPr lang="ru-RU" sz="2000" dirty="0" smtClean="0"/>
              <a:t>автоматически поступает </a:t>
            </a:r>
            <a:r>
              <a:rPr lang="ru-RU" sz="2000" dirty="0" smtClean="0"/>
              <a:t>на </a:t>
            </a:r>
            <a:r>
              <a:rPr lang="ru-RU" sz="2000" dirty="0" smtClean="0"/>
              <a:t>регистрацию и </a:t>
            </a:r>
            <a:r>
              <a:rPr lang="ru-RU" sz="2000" dirty="0" smtClean="0"/>
              <a:t>отправление Подписанный </a:t>
            </a:r>
            <a:r>
              <a:rPr lang="ru-RU" sz="2000" dirty="0" smtClean="0"/>
              <a:t>документ 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Рисунок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246822" cy="51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5191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500694" y="3571876"/>
            <a:ext cx="114300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Рисунок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643446"/>
            <a:ext cx="2038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Делопроизводитель заполняет </a:t>
            </a:r>
            <a:r>
              <a:rPr lang="ru-RU" dirty="0" err="1" smtClean="0"/>
              <a:t>ркк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Рисунок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66825"/>
            <a:ext cx="71056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929454" y="5929330"/>
            <a:ext cx="107157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00232" y="2285992"/>
            <a:ext cx="250033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Исполнитель </a:t>
            </a:r>
            <a:r>
              <a:rPr lang="ru-RU" dirty="0" smtClean="0"/>
              <a:t>получает уведомление об окончании работ по согласованию проекта 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Рисунок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643734" cy="51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Помощник получает задание</a:t>
            </a:r>
            <a:endParaRPr lang="ru-RU" dirty="0"/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428736"/>
            <a:ext cx="6549184" cy="5237644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1142984"/>
            <a:ext cx="6443496" cy="535305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500826" y="2143116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00826" y="2571744"/>
            <a:ext cx="857256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3504" y="3500438"/>
            <a:ext cx="857256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Отправка  проекта резолюции на согласование к руководителю</a:t>
            </a:r>
            <a:endParaRPr lang="ru-RU" dirty="0"/>
          </a:p>
        </p:txBody>
      </p:sp>
      <p:pic>
        <p:nvPicPr>
          <p:cNvPr id="4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80336" y="1214422"/>
            <a:ext cx="6763498" cy="540904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071538" y="1928802"/>
            <a:ext cx="785818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 получает проект резолюции на утверждение</a:t>
            </a:r>
            <a:endParaRPr lang="ru-RU" dirty="0"/>
          </a:p>
        </p:txBody>
      </p:sp>
      <p:pic>
        <p:nvPicPr>
          <p:cNvPr id="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428736"/>
            <a:ext cx="7635264" cy="5058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3857628"/>
            <a:ext cx="492922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Согласование руководителем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0356"/>
            <a:ext cx="5843583" cy="55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71736" y="4429132"/>
            <a:ext cx="350046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71736" y="5214950"/>
            <a:ext cx="3500462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14678" y="2000240"/>
            <a:ext cx="142876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Помощник получает на доработку</a:t>
            </a:r>
            <a:endParaRPr lang="ru-RU" dirty="0"/>
          </a:p>
        </p:txBody>
      </p:sp>
      <p:pic>
        <p:nvPicPr>
          <p:cNvPr id="5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284932"/>
            <a:ext cx="6767146" cy="5404928"/>
          </a:xfrm>
          <a:prstGeom prst="rect">
            <a:avLst/>
          </a:prstGeom>
          <a:noFill/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75525"/>
            <a:ext cx="6553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5715008" y="3714752"/>
            <a:ext cx="71438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Редактирование резолюции помощником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0" y="44719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55864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0" y="61560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32638"/>
            <a:ext cx="6276973" cy="5211072"/>
          </a:xfrm>
          <a:prstGeom prst="rect">
            <a:avLst/>
          </a:prstGeom>
          <a:noFill/>
        </p:spPr>
      </p:pic>
      <p:sp>
        <p:nvSpPr>
          <p:cNvPr id="40" name="Овал 39"/>
          <p:cNvSpPr/>
          <p:nvPr/>
        </p:nvSpPr>
        <p:spPr>
          <a:xfrm>
            <a:off x="6643702" y="2428868"/>
            <a:ext cx="78581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572264" y="2928934"/>
            <a:ext cx="78581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283</Words>
  <Application>Microsoft Office PowerPoint</Application>
  <PresentationFormat>Экран (4:3)</PresentationFormat>
  <Paragraphs>47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Отправка поручений и исполнений по ркк</vt:lpstr>
      <vt:lpstr>Создание РКК (регистрация входящего документа)</vt:lpstr>
      <vt:lpstr>Отправка документа на рассмотрение к руководителю</vt:lpstr>
      <vt:lpstr>Помощник получает задание</vt:lpstr>
      <vt:lpstr>Отправка  проекта резолюции на согласование к руководителю</vt:lpstr>
      <vt:lpstr>Руководитель получает проект резолюции на утверждение</vt:lpstr>
      <vt:lpstr>Согласование руководителем</vt:lpstr>
      <vt:lpstr>Помощник получает на доработку</vt:lpstr>
      <vt:lpstr>Редактирование резолюции помощником</vt:lpstr>
      <vt:lpstr>Отправка на исполнение</vt:lpstr>
      <vt:lpstr>Уведомление контролера</vt:lpstr>
      <vt:lpstr>Задание делопроизводителю о Регистрации входящего в  иогв назначенного  исполнителя </vt:lpstr>
      <vt:lpstr>Регистрация документа</vt:lpstr>
      <vt:lpstr>Помощник вносит проект резолюции</vt:lpstr>
      <vt:lpstr>Внесение проекта резолюции в ркк </vt:lpstr>
      <vt:lpstr>Слайд 16</vt:lpstr>
      <vt:lpstr>Руководитель получает проект резолюции на согласование</vt:lpstr>
      <vt:lpstr>Слайд 18</vt:lpstr>
      <vt:lpstr>Исполнитель получает поручение</vt:lpstr>
      <vt:lpstr>Исполнитель перепоручает подчиненным</vt:lpstr>
      <vt:lpstr>Исполнитель перепоручает подчиненным</vt:lpstr>
      <vt:lpstr>Внести резолюцию для исполнителей</vt:lpstr>
      <vt:lpstr>Контролер получает ответы от исполнителей</vt:lpstr>
      <vt:lpstr>Руководитель получает запрос на списание документа в дело</vt:lpstr>
      <vt:lpstr>Делопроизводитель получает задание на списание документа в дело </vt:lpstr>
      <vt:lpstr>Согласование и Отправка ответных и инициативных писем</vt:lpstr>
      <vt:lpstr>Руководитель создает поручение исполнителю о подготовке исходящего документа  (или в рамках работы с входящим исполнитель получает поручение на подготовку ответного документа) </vt:lpstr>
      <vt:lpstr>Руководитель формирует поручение</vt:lpstr>
      <vt:lpstr>  Исполнитель отправляет электронную версию проекта исходящего документа на согласование рецензентам. </vt:lpstr>
      <vt:lpstr>Рецензенты согласовывают электронную версию проекта исходящего документа.</vt:lpstr>
      <vt:lpstr>Согласованный проект автоматически направляется на визирование рецензентам, руководитель подписывает последним</vt:lpstr>
      <vt:lpstr>Подписание документа</vt:lpstr>
      <vt:lpstr>Руководитель закрывает согласование документа, нажатием кнопки «Завершить»</vt:lpstr>
      <vt:lpstr>Если Исполнитель получил документ на доработку</vt:lpstr>
      <vt:lpstr>делопроизводителю автоматически поступает на регистрацию и отправление Подписанный документ .   . </vt:lpstr>
      <vt:lpstr>Делопроизводитель заполняет ркк</vt:lpstr>
      <vt:lpstr>Исполнитель получает уведомление об окончании работ по согласованию проекта  документа</vt:lpstr>
      <vt:lpstr>Слайд 38</vt:lpstr>
    </vt:vector>
  </TitlesOfParts>
  <Company>Capital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2010-09-20T05:00:22Z</dcterms:created>
  <dcterms:modified xsi:type="dcterms:W3CDTF">2010-09-20T06:47:28Z</dcterms:modified>
</cp:coreProperties>
</file>